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sldIdLst>
    <p:sldId id="298" r:id="rId5"/>
    <p:sldId id="262" r:id="rId6"/>
    <p:sldId id="270" r:id="rId7"/>
    <p:sldId id="290" r:id="rId8"/>
    <p:sldId id="265" r:id="rId9"/>
    <p:sldId id="292" r:id="rId10"/>
    <p:sldId id="293" r:id="rId11"/>
    <p:sldId id="263" r:id="rId12"/>
    <p:sldId id="264" r:id="rId13"/>
    <p:sldId id="289" r:id="rId14"/>
    <p:sldId id="281" r:id="rId15"/>
    <p:sldId id="291" r:id="rId16"/>
    <p:sldId id="294" r:id="rId17"/>
    <p:sldId id="282" r:id="rId18"/>
    <p:sldId id="266" r:id="rId19"/>
    <p:sldId id="267" r:id="rId20"/>
    <p:sldId id="268" r:id="rId21"/>
    <p:sldId id="284" r:id="rId22"/>
    <p:sldId id="269" r:id="rId23"/>
    <p:sldId id="280" r:id="rId24"/>
    <p:sldId id="295" r:id="rId25"/>
    <p:sldId id="296" r:id="rId26"/>
    <p:sldId id="297" r:id="rId27"/>
    <p:sldId id="26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4ABD759-4C86-807B-6946-BDA47A1E8664}" name="Guest User" initials="GU" userId="S::urn:spo:anon#27bd7d7fc6aa0b217f873708774b73f34c4ac31ed546ae18e6f218e9dbe5ef76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3F5"/>
    <a:srgbClr val="F2F3F5"/>
    <a:srgbClr val="E03127"/>
    <a:srgbClr val="E51B24"/>
    <a:srgbClr val="FBAA29"/>
    <a:srgbClr val="CF33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A19E9-9FF1-490C-A355-E6941106ADD5}" type="datetimeFigureOut">
              <a:t>6/2/2026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99E036-C396-41DE-AE6A-F965EE84C14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09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BFE27-325D-F9D5-C623-C2BE7EC4FA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D6B2F3-A852-0A7B-1DE1-FAEC7B697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90ACD2-7B56-F428-E118-E988A73BC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8E014-F22A-41AE-AEF9-9205841177FB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C194C-0EC9-72F2-FD2A-A723A2A93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7CC95-59A3-6803-0F4F-442F0BA82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F8E3-07FC-457C-A2E2-B9414CE67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383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E2E40-7EA1-9FBB-AE0E-F134E750D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555078-F57B-D64F-9E2D-2CECAE77CB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FCEF1-0A3B-7585-5FEC-9332DE04A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8E014-F22A-41AE-AEF9-9205841177FB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7D939-6BDA-B677-70A4-A27DB1A05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1615A-AB7B-7BF8-981F-E3C840944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F8E3-07FC-457C-A2E2-B9414CE67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274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66DD49-7D03-050D-FCAC-058F405D7C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F50802-9D50-4B45-2A39-209D3C4838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490F2-A602-9745-4D87-714369E71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8E014-F22A-41AE-AEF9-9205841177FB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D24AE9-9067-E25A-9F2E-ED3194DA7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E3AB9-5CC7-7707-A5E8-579A2B21F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F8E3-07FC-457C-A2E2-B9414CE67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555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mall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" y="0"/>
            <a:ext cx="12189481" cy="6858000"/>
          </a:xfrm>
          <a:prstGeom prst="rect">
            <a:avLst/>
          </a:prstGeom>
        </p:spPr>
      </p:pic>
      <p:sp>
        <p:nvSpPr>
          <p:cNvPr id="11" name="Title 9"/>
          <p:cNvSpPr>
            <a:spLocks noGrp="1"/>
          </p:cNvSpPr>
          <p:nvPr>
            <p:ph type="title"/>
          </p:nvPr>
        </p:nvSpPr>
        <p:spPr>
          <a:xfrm>
            <a:off x="266700" y="4171950"/>
            <a:ext cx="11658600" cy="590551"/>
          </a:xfrm>
        </p:spPr>
        <p:txBody>
          <a:bodyPr>
            <a:noAutofit/>
          </a:bodyPr>
          <a:lstStyle>
            <a:lvl1pPr algn="ctr">
              <a:defRPr sz="3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" y="4848225"/>
            <a:ext cx="11658600" cy="8763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421127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33D8E-F5FD-8366-1106-1A7CF93D8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10D83-E24D-5CDE-0617-ACA6E9463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C1006-FCE3-AC32-58EA-6591FD071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8E014-F22A-41AE-AEF9-9205841177FB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5286-215A-3EFC-2823-82D17093B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E681B-0608-1DAC-F481-3769E7BAE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F8E3-07FC-457C-A2E2-B9414CE67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91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E6398-490C-8F9C-8A56-2B084061A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FBAA1-00CA-BCFA-4935-0BA9766CD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A8111A-78A9-0A05-8C2C-90EE774D3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8E014-F22A-41AE-AEF9-9205841177FB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9DD631-3042-6613-A906-C046461A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E9194-83F5-E549-B2D2-E9BF9B4AB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F8E3-07FC-457C-A2E2-B9414CE67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14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A8931-A505-AEF0-981D-F4D27EFD9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A484F-0AD7-57F9-6AFE-3BA1EC1243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F89CE7-6D79-1187-66C8-8BB38D36C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DB5F5-7BAD-6BFA-8B85-6F5A6EC4A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8E014-F22A-41AE-AEF9-9205841177FB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FA5C87-BA61-5B33-E71C-0ECC57A0D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10D4C5-76AB-558D-B7CC-5832972D7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F8E3-07FC-457C-A2E2-B9414CE67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241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51F29-332B-3771-8EF3-4A766DE4D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B34D86-3FBB-72A0-37E2-0FA0173A6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FC50BC-FE85-8659-858B-09CBBDDF52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087F15-4611-E40F-E5E4-AA162321D5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8ACA59-80F5-755E-3DCE-009CD6E91A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AB3752-ED4B-4A29-AC88-F02574C16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8E014-F22A-41AE-AEF9-9205841177FB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F9C4AE-1FFB-F203-F7CA-3AFB7C930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245E7A-7C96-6027-935B-E960E60B5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F8E3-07FC-457C-A2E2-B9414CE67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670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97B26-673D-3A91-8AFF-EDB257D5B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2DFC9F-DEE1-00AC-CE5C-E90069066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8E014-F22A-41AE-AEF9-9205841177FB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0C144C-B4B1-9514-8B2F-C94F27B91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D597C9-024E-07E2-055D-1A28A74C9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F8E3-07FC-457C-A2E2-B9414CE67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595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F92472-F3AA-4F0C-5887-1BF314D0D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8E014-F22A-41AE-AEF9-9205841177FB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1BD20A-7BC2-C3A1-6681-0994A07FC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413BFB-2697-6DAE-44EB-6A72C0E27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F8E3-07FC-457C-A2E2-B9414CE67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741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FC1AD-A462-79F2-887A-DD01F1712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19A4A-95B4-C816-169B-6E276BC85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B3A6B4-CC48-440E-A985-FA0852272B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F4DD19-DDB9-0C34-7F16-27073A90E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8E014-F22A-41AE-AEF9-9205841177FB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6D50D5-6BCC-BF7A-C0A1-E194EEE90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12C153-A497-EB97-9EBB-842CCE4C4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F8E3-07FC-457C-A2E2-B9414CE67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69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E3606-A470-5146-7762-4E08140CE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E891AE-9CAC-3945-604D-E6CDA7F578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83F808-6763-3987-E54A-0567D95D4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65B52F-739D-7662-9ED3-96AF781AB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8E014-F22A-41AE-AEF9-9205841177FB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AF40A2-612C-D7C2-7E5B-DBA6290F8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8FF24-14B9-F675-A081-9EC336D20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5BF8E3-07FC-457C-A2E2-B9414CE67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06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370E4D-7B54-77EF-9113-0BD2ED11C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D0907-B447-AFF2-B7D2-B3F694564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0ECAF-82FB-714B-65AD-862A4FF595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78E014-F22A-41AE-AEF9-9205841177FB}" type="datetimeFigureOut">
              <a:rPr lang="en-US" smtClean="0"/>
              <a:t>6/2/2026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70117-576F-BC1E-EB57-43AD89CC14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AFE68-F556-A47A-347E-CFCD4C850E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BF8E3-07FC-457C-A2E2-B9414CE67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30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CF1A2E9-6A98-3B7E-62E0-0D2470D5681C}"/>
              </a:ext>
            </a:extLst>
          </p:cNvPr>
          <p:cNvSpPr/>
          <p:nvPr/>
        </p:nvSpPr>
        <p:spPr>
          <a:xfrm>
            <a:off x="0" y="0"/>
            <a:ext cx="12193928" cy="959555"/>
          </a:xfrm>
          <a:prstGeom prst="rect">
            <a:avLst/>
          </a:prstGeom>
          <a:solidFill>
            <a:srgbClr val="E031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</a:t>
            </a:r>
          </a:p>
        </p:txBody>
      </p:sp>
      <p:pic>
        <p:nvPicPr>
          <p:cNvPr id="9" name="Picture 8" descr="A logo of a wheat harvest&#10;&#10;Description automatically generated with medium confidence">
            <a:extLst>
              <a:ext uri="{FF2B5EF4-FFF2-40B4-BE49-F238E27FC236}">
                <a16:creationId xmlns:a16="http://schemas.microsoft.com/office/drawing/2014/main" id="{C742FD77-7FA7-B02D-A395-0DAFE5E3C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799" y="1402858"/>
            <a:ext cx="5826118" cy="40550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4839497-D681-F437-C74C-BF647A157B94}"/>
              </a:ext>
            </a:extLst>
          </p:cNvPr>
          <p:cNvSpPr/>
          <p:nvPr/>
        </p:nvSpPr>
        <p:spPr>
          <a:xfrm>
            <a:off x="-1" y="5983111"/>
            <a:ext cx="12193928" cy="959555"/>
          </a:xfrm>
          <a:prstGeom prst="rect">
            <a:avLst/>
          </a:prstGeom>
          <a:solidFill>
            <a:srgbClr val="E031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490168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CA6909-8C38-C223-4719-D323531DD3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031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F1A2E9-6A98-3B7E-62E0-0D2470D5681C}"/>
              </a:ext>
            </a:extLst>
          </p:cNvPr>
          <p:cNvSpPr/>
          <p:nvPr/>
        </p:nvSpPr>
        <p:spPr>
          <a:xfrm>
            <a:off x="8391823" y="536892"/>
            <a:ext cx="3800177" cy="5871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</a:t>
            </a:r>
          </a:p>
        </p:txBody>
      </p:sp>
      <p:pic>
        <p:nvPicPr>
          <p:cNvPr id="9" name="Picture 8" descr="A logo of a wheat harvest&#10;&#10;Description automatically generated with medium confidence">
            <a:extLst>
              <a:ext uri="{FF2B5EF4-FFF2-40B4-BE49-F238E27FC236}">
                <a16:creationId xmlns:a16="http://schemas.microsoft.com/office/drawing/2014/main" id="{C742FD77-7FA7-B02D-A395-0DAFE5E3C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711" y="5816702"/>
            <a:ext cx="1299428" cy="9023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E97FCA-F593-225E-8CD9-1CA89EF4B91E}"/>
              </a:ext>
            </a:extLst>
          </p:cNvPr>
          <p:cNvSpPr txBox="1"/>
          <p:nvPr/>
        </p:nvSpPr>
        <p:spPr>
          <a:xfrm>
            <a:off x="764517" y="1562186"/>
            <a:ext cx="6069330" cy="43211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 b="1" err="1">
                <a:solidFill>
                  <a:schemeClr val="bg1"/>
                </a:solidFill>
                <a:latin typeface="Arial"/>
                <a:ea typeface="+mn-lt"/>
                <a:cs typeface="+mn-lt"/>
              </a:rPr>
              <a:t>BackSnacks</a:t>
            </a:r>
            <a:r>
              <a:rPr lang="en-US" sz="1900">
                <a:solidFill>
                  <a:schemeClr val="bg1"/>
                </a:solidFill>
                <a:latin typeface="Arial"/>
                <a:ea typeface="+mn-lt"/>
                <a:cs typeface="+mn-lt"/>
              </a:rPr>
              <a:t>: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>
                <a:solidFill>
                  <a:schemeClr val="bg1"/>
                </a:solidFill>
                <a:latin typeface="Arial"/>
                <a:ea typeface="+mn-lt"/>
                <a:cs typeface="+mn-lt"/>
              </a:rPr>
              <a:t>4 meals and 2 snacks each weekend.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>
                <a:solidFill>
                  <a:schemeClr val="bg1"/>
                </a:solidFill>
                <a:latin typeface="Arial"/>
                <a:ea typeface="+mn-lt"/>
                <a:cs typeface="+mn-lt"/>
              </a:rPr>
              <a:t>Cost: $250/child.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>
                <a:solidFill>
                  <a:schemeClr val="bg1"/>
                </a:solidFill>
                <a:latin typeface="Arial"/>
                <a:ea typeface="+mn-lt"/>
                <a:cs typeface="+mn-lt"/>
              </a:rPr>
              <a:t>Schools determine which students need </a:t>
            </a:r>
            <a:r>
              <a:rPr lang="en-US" sz="1900" err="1">
                <a:solidFill>
                  <a:schemeClr val="bg1"/>
                </a:solidFill>
                <a:latin typeface="Arial"/>
                <a:ea typeface="+mn-lt"/>
                <a:cs typeface="+mn-lt"/>
              </a:rPr>
              <a:t>BackSnacks</a:t>
            </a:r>
            <a:r>
              <a:rPr lang="en-US" sz="1900">
                <a:solidFill>
                  <a:schemeClr val="bg1"/>
                </a:solidFill>
                <a:latin typeface="Arial"/>
                <a:ea typeface="+mn-lt"/>
                <a:cs typeface="+mn-lt"/>
              </a:rPr>
              <a:t>.</a:t>
            </a:r>
          </a:p>
          <a:p>
            <a:pPr lvl="1">
              <a:lnSpc>
                <a:spcPct val="110000"/>
              </a:lnSpc>
            </a:pPr>
            <a:endParaRPr lang="en-US" sz="1900">
              <a:solidFill>
                <a:schemeClr val="bg1"/>
              </a:solidFill>
              <a:latin typeface="Arial"/>
              <a:ea typeface="+mn-lt"/>
              <a:cs typeface="+mn-lt"/>
            </a:endParaRP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900" b="1">
                <a:solidFill>
                  <a:schemeClr val="bg1"/>
                </a:solidFill>
                <a:latin typeface="Arial"/>
                <a:ea typeface="+mn-lt"/>
                <a:cs typeface="+mn-lt"/>
              </a:rPr>
              <a:t>School Pantry:</a:t>
            </a:r>
            <a:endParaRPr lang="en-US" sz="1900">
              <a:solidFill>
                <a:schemeClr val="bg1"/>
              </a:solidFill>
              <a:latin typeface="Arial"/>
              <a:ea typeface="+mn-lt"/>
              <a:cs typeface="+mn-lt"/>
            </a:endParaRP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>
                <a:solidFill>
                  <a:schemeClr val="bg1"/>
                </a:solidFill>
                <a:latin typeface="Arial"/>
                <a:ea typeface="+mn-lt"/>
                <a:cs typeface="+mn-lt"/>
              </a:rPr>
              <a:t>The School Pantry program is a food pantry conveniently located on-site at schools for families of students in need. </a:t>
            </a: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>
                <a:solidFill>
                  <a:schemeClr val="bg1"/>
                </a:solidFill>
                <a:latin typeface="Arial"/>
                <a:ea typeface="+mn-lt"/>
                <a:cs typeface="+mn-lt"/>
              </a:rPr>
              <a:t>Last fiscal year, there were more than 60 school pantries.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90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CDAF25-9D62-6A0D-66C5-4448EC8E0381}"/>
              </a:ext>
            </a:extLst>
          </p:cNvPr>
          <p:cNvSpPr txBox="1"/>
          <p:nvPr/>
        </p:nvSpPr>
        <p:spPr>
          <a:xfrm>
            <a:off x="546563" y="528311"/>
            <a:ext cx="8938387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400" b="1">
                <a:solidFill>
                  <a:schemeClr val="bg1">
                    <a:alpha val="70000"/>
                  </a:schemeClr>
                </a:solidFill>
                <a:latin typeface="Arial"/>
                <a:cs typeface="Arial"/>
              </a:rPr>
              <a:t>Feeding Children</a:t>
            </a:r>
            <a:endParaRPr lang="en-US" sz="5400" b="1">
              <a:solidFill>
                <a:schemeClr val="bg1">
                  <a:alpha val="7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young child holding a bag of apples&#10;&#10;Description automatically generated">
            <a:extLst>
              <a:ext uri="{FF2B5EF4-FFF2-40B4-BE49-F238E27FC236}">
                <a16:creationId xmlns:a16="http://schemas.microsoft.com/office/drawing/2014/main" id="{6EDF11C7-CE53-7A8D-CA99-9926D146E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6534" y="862894"/>
            <a:ext cx="3437230" cy="514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68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8B30D3-C21B-5530-07AD-94E6DFEAC36F}"/>
              </a:ext>
            </a:extLst>
          </p:cNvPr>
          <p:cNvSpPr/>
          <p:nvPr/>
        </p:nvSpPr>
        <p:spPr>
          <a:xfrm>
            <a:off x="665899" y="692249"/>
            <a:ext cx="11526101" cy="4246640"/>
          </a:xfrm>
          <a:prstGeom prst="rect">
            <a:avLst/>
          </a:prstGeom>
          <a:solidFill>
            <a:srgbClr val="E031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C1B7D-0838-BE99-295E-AB704BB50EE5}"/>
              </a:ext>
            </a:extLst>
          </p:cNvPr>
          <p:cNvSpPr txBox="1"/>
          <p:nvPr/>
        </p:nvSpPr>
        <p:spPr>
          <a:xfrm>
            <a:off x="1316253" y="1948534"/>
            <a:ext cx="5073147" cy="27699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Harvesters provides nearly</a:t>
            </a:r>
          </a:p>
          <a:p>
            <a:pPr algn="r"/>
            <a:r>
              <a:rPr lang="en-US" sz="4500" b="1">
                <a:solidFill>
                  <a:schemeClr val="bg1"/>
                </a:solidFill>
                <a:latin typeface="Arial"/>
                <a:cs typeface="Arial"/>
              </a:rPr>
              <a:t>5,000 </a:t>
            </a:r>
            <a:r>
              <a:rPr lang="en-US" sz="4500" b="1" err="1">
                <a:solidFill>
                  <a:schemeClr val="bg1"/>
                </a:solidFill>
                <a:latin typeface="Arial"/>
                <a:cs typeface="Arial"/>
              </a:rPr>
              <a:t>BackSnacks</a:t>
            </a:r>
            <a:endParaRPr lang="en-US" sz="4500" b="1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students </a:t>
            </a:r>
            <a:r>
              <a:rPr lang="en-US" sz="2800" b="1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weekend 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the school year.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003533-C0E0-5B34-5B65-352743CE3A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4" t="7172" r="8084" b="2838"/>
          <a:stretch/>
        </p:blipFill>
        <p:spPr>
          <a:xfrm>
            <a:off x="6717646" y="2006095"/>
            <a:ext cx="5073147" cy="42442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logo of a wheat harvest&#10;&#10;Description automatically generated with medium confidence">
            <a:extLst>
              <a:ext uri="{FF2B5EF4-FFF2-40B4-BE49-F238E27FC236}">
                <a16:creationId xmlns:a16="http://schemas.microsoft.com/office/drawing/2014/main" id="{2596B0CF-B30A-3722-E385-369093E01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40" y="5642529"/>
            <a:ext cx="1299428" cy="9023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4B4C2E-6B0D-5B48-C0C9-55FA0F8F8FA1}"/>
              </a:ext>
            </a:extLst>
          </p:cNvPr>
          <p:cNvSpPr txBox="1"/>
          <p:nvPr/>
        </p:nvSpPr>
        <p:spPr>
          <a:xfrm>
            <a:off x="1316253" y="696709"/>
            <a:ext cx="1050321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7200" b="1" err="1">
                <a:solidFill>
                  <a:schemeClr val="bg1">
                    <a:alpha val="70000"/>
                  </a:schemeClr>
                </a:solidFill>
                <a:latin typeface="Arial"/>
                <a:cs typeface="Arial"/>
              </a:rPr>
              <a:t>BackSnack</a:t>
            </a:r>
            <a:r>
              <a:rPr lang="en-US" sz="7200" b="1">
                <a:solidFill>
                  <a:schemeClr val="bg1">
                    <a:alpha val="70000"/>
                  </a:schemeClr>
                </a:solidFill>
                <a:latin typeface="Arial"/>
                <a:cs typeface="Arial"/>
              </a:rPr>
              <a:t> Impact</a:t>
            </a:r>
            <a:endParaRPr lang="en-US" sz="7200" b="1">
              <a:solidFill>
                <a:schemeClr val="bg1">
                  <a:alpha val="7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327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CA6909-8C38-C223-4719-D323531DD3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031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F1A2E9-6A98-3B7E-62E0-0D2470D5681C}"/>
              </a:ext>
            </a:extLst>
          </p:cNvPr>
          <p:cNvSpPr/>
          <p:nvPr/>
        </p:nvSpPr>
        <p:spPr>
          <a:xfrm>
            <a:off x="7084194" y="649781"/>
            <a:ext cx="5107806" cy="5673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</a:t>
            </a:r>
          </a:p>
        </p:txBody>
      </p:sp>
      <p:pic>
        <p:nvPicPr>
          <p:cNvPr id="9" name="Picture 8" descr="A logo of a wheat harvest&#10;&#10;Description automatically generated with medium confidence">
            <a:extLst>
              <a:ext uri="{FF2B5EF4-FFF2-40B4-BE49-F238E27FC236}">
                <a16:creationId xmlns:a16="http://schemas.microsoft.com/office/drawing/2014/main" id="{C742FD77-7FA7-B02D-A395-0DAFE5E3C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711" y="5816702"/>
            <a:ext cx="1299428" cy="9023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E97FCA-F593-225E-8CD9-1CA89EF4B91E}"/>
              </a:ext>
            </a:extLst>
          </p:cNvPr>
          <p:cNvSpPr txBox="1"/>
          <p:nvPr/>
        </p:nvSpPr>
        <p:spPr>
          <a:xfrm>
            <a:off x="764517" y="1562186"/>
            <a:ext cx="6069330" cy="263610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>
                <a:solidFill>
                  <a:schemeClr val="bg1"/>
                </a:solidFill>
                <a:latin typeface="Arial"/>
                <a:ea typeface="+mn-lt"/>
                <a:cs typeface="Calibri"/>
              </a:rPr>
              <a:t>15 percent of who we serve are over 55 years old.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900">
              <a:solidFill>
                <a:schemeClr val="bg1"/>
              </a:solidFill>
              <a:latin typeface="Arial"/>
              <a:ea typeface="+mn-lt"/>
              <a:cs typeface="Calibri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>
                <a:solidFill>
                  <a:srgbClr val="FFFFFF"/>
                </a:solidFill>
                <a:latin typeface="Arial"/>
                <a:ea typeface="+mn-lt"/>
                <a:cs typeface="Arial"/>
              </a:rPr>
              <a:t>Seniors receive assistance through Senior Mobile Food pantries.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900">
              <a:solidFill>
                <a:srgbClr val="FFFFFF"/>
              </a:solidFill>
              <a:latin typeface="Arial"/>
              <a:ea typeface="+mn-lt"/>
              <a:cs typeface="Arial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>
                <a:solidFill>
                  <a:srgbClr val="FFFFFF"/>
                </a:solidFill>
                <a:latin typeface="Arial"/>
                <a:ea typeface="+mn-lt"/>
                <a:cs typeface="Arial"/>
              </a:rPr>
              <a:t>Many agencies also distribute monthly commodity food boxes to low-income seniors.</a:t>
            </a: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90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CDAF25-9D62-6A0D-66C5-4448EC8E0381}"/>
              </a:ext>
            </a:extLst>
          </p:cNvPr>
          <p:cNvSpPr txBox="1"/>
          <p:nvPr/>
        </p:nvSpPr>
        <p:spPr>
          <a:xfrm>
            <a:off x="546563" y="528311"/>
            <a:ext cx="8938387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400" b="1">
                <a:solidFill>
                  <a:schemeClr val="bg1">
                    <a:alpha val="70000"/>
                  </a:schemeClr>
                </a:solidFill>
                <a:latin typeface="Arial"/>
                <a:cs typeface="Arial"/>
              </a:rPr>
              <a:t>Feeding Seniors</a:t>
            </a:r>
            <a:endParaRPr lang="en-US" sz="5400" b="1">
              <a:solidFill>
                <a:schemeClr val="bg1">
                  <a:alpha val="7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group of women looking at a table full of jars&#10;&#10;Description automatically generated">
            <a:extLst>
              <a:ext uri="{FF2B5EF4-FFF2-40B4-BE49-F238E27FC236}">
                <a16:creationId xmlns:a16="http://schemas.microsoft.com/office/drawing/2014/main" id="{0BB4743C-4AEB-C621-D8A0-E6E8A4EF7D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383" r="408" b="-394"/>
          <a:stretch/>
        </p:blipFill>
        <p:spPr>
          <a:xfrm>
            <a:off x="7691967" y="1198798"/>
            <a:ext cx="4499103" cy="461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34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CA6909-8C38-C223-4719-D323531DD3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031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F1A2E9-6A98-3B7E-62E0-0D2470D5681C}"/>
              </a:ext>
            </a:extLst>
          </p:cNvPr>
          <p:cNvSpPr/>
          <p:nvPr/>
        </p:nvSpPr>
        <p:spPr>
          <a:xfrm>
            <a:off x="7695675" y="1082521"/>
            <a:ext cx="4496325" cy="5024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</a:t>
            </a:r>
          </a:p>
        </p:txBody>
      </p:sp>
      <p:pic>
        <p:nvPicPr>
          <p:cNvPr id="9" name="Picture 8" descr="A logo of a wheat harvest&#10;&#10;Description automatically generated with medium confidence">
            <a:extLst>
              <a:ext uri="{FF2B5EF4-FFF2-40B4-BE49-F238E27FC236}">
                <a16:creationId xmlns:a16="http://schemas.microsoft.com/office/drawing/2014/main" id="{C742FD77-7FA7-B02D-A395-0DAFE5E3C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711" y="5816702"/>
            <a:ext cx="1299428" cy="9023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E97FCA-F593-225E-8CD9-1CA89EF4B91E}"/>
              </a:ext>
            </a:extLst>
          </p:cNvPr>
          <p:cNvSpPr txBox="1"/>
          <p:nvPr/>
        </p:nvSpPr>
        <p:spPr>
          <a:xfrm>
            <a:off x="689258" y="1712705"/>
            <a:ext cx="6069330" cy="263610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>
                <a:solidFill>
                  <a:schemeClr val="bg1"/>
                </a:solidFill>
                <a:latin typeface="Arial"/>
                <a:ea typeface="+mn-lt"/>
                <a:cs typeface="Calibri"/>
              </a:rPr>
              <a:t>Harvesters’ network feeds many working families.</a:t>
            </a:r>
            <a:endParaRPr lang="en-US" sz="1900">
              <a:solidFill>
                <a:schemeClr val="bg1"/>
              </a:solidFill>
              <a:latin typeface="Arial"/>
              <a:ea typeface="Calibri"/>
              <a:cs typeface="Calibri"/>
            </a:endParaRPr>
          </a:p>
          <a:p>
            <a:pPr>
              <a:lnSpc>
                <a:spcPct val="110000"/>
              </a:lnSpc>
            </a:pPr>
            <a:endParaRPr lang="en-US" sz="1900">
              <a:solidFill>
                <a:schemeClr val="bg1"/>
              </a:solidFill>
              <a:latin typeface="Arial"/>
              <a:ea typeface="+mn-lt"/>
              <a:cs typeface="Calibri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>
                <a:solidFill>
                  <a:schemeClr val="bg1"/>
                </a:solidFill>
                <a:latin typeface="Arial"/>
                <a:ea typeface="+mn-lt"/>
                <a:cs typeface="Arial"/>
              </a:rPr>
              <a:t>Under-employment and low household income are key factors in the high need for food assistance.</a:t>
            </a:r>
            <a:endParaRPr lang="en-US" sz="190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endParaRPr lang="en-US" sz="1900">
              <a:solidFill>
                <a:schemeClr val="bg1"/>
              </a:solidFill>
              <a:latin typeface="Arial"/>
              <a:ea typeface="+mn-lt"/>
              <a:cs typeface="Arial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900">
                <a:solidFill>
                  <a:schemeClr val="bg1"/>
                </a:solidFill>
                <a:latin typeface="Arial"/>
                <a:ea typeface="+mn-lt"/>
                <a:cs typeface="Arial"/>
              </a:rPr>
              <a:t>Many households relying on Harvesters’ agencies may face health challenges.</a:t>
            </a:r>
            <a:endParaRPr lang="en-US">
              <a:solidFill>
                <a:schemeClr val="bg1"/>
              </a:solidFill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90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CDAF25-9D62-6A0D-66C5-4448EC8E0381}"/>
              </a:ext>
            </a:extLst>
          </p:cNvPr>
          <p:cNvSpPr txBox="1"/>
          <p:nvPr/>
        </p:nvSpPr>
        <p:spPr>
          <a:xfrm>
            <a:off x="546563" y="528311"/>
            <a:ext cx="8938387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400" b="1">
                <a:solidFill>
                  <a:schemeClr val="bg1">
                    <a:alpha val="70000"/>
                  </a:schemeClr>
                </a:solidFill>
                <a:latin typeface="Arial"/>
                <a:cs typeface="Arial"/>
              </a:rPr>
              <a:t>Feeding Families</a:t>
            </a:r>
            <a:endParaRPr lang="en-US" sz="5400" b="1">
              <a:solidFill>
                <a:schemeClr val="bg1">
                  <a:alpha val="7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erson and child posing for a picture&#10;&#10;Description automatically generated">
            <a:extLst>
              <a:ext uri="{FF2B5EF4-FFF2-40B4-BE49-F238E27FC236}">
                <a16:creationId xmlns:a16="http://schemas.microsoft.com/office/drawing/2014/main" id="{F13EB38F-1C12-046E-56E4-A13EE8D543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324" t="75" r="9572" b="228"/>
          <a:stretch/>
        </p:blipFill>
        <p:spPr>
          <a:xfrm>
            <a:off x="8178799" y="1534612"/>
            <a:ext cx="4010762" cy="410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482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8B30D3-C21B-5530-07AD-94E6DFEAC36F}"/>
              </a:ext>
            </a:extLst>
          </p:cNvPr>
          <p:cNvSpPr/>
          <p:nvPr/>
        </p:nvSpPr>
        <p:spPr>
          <a:xfrm>
            <a:off x="135870" y="548393"/>
            <a:ext cx="11535508" cy="5612898"/>
          </a:xfrm>
          <a:prstGeom prst="rect">
            <a:avLst/>
          </a:prstGeom>
          <a:solidFill>
            <a:srgbClr val="E031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   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4B4C2E-6B0D-5B48-C0C9-55FA0F8F8FA1}"/>
              </a:ext>
            </a:extLst>
          </p:cNvPr>
          <p:cNvSpPr txBox="1"/>
          <p:nvPr/>
        </p:nvSpPr>
        <p:spPr>
          <a:xfrm>
            <a:off x="666540" y="696709"/>
            <a:ext cx="970981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7200" b="1">
                <a:solidFill>
                  <a:schemeClr val="bg1">
                    <a:alpha val="70000"/>
                  </a:schemeClr>
                </a:solidFill>
                <a:latin typeface="Arial"/>
                <a:cs typeface="Arial"/>
              </a:rPr>
              <a:t>Disaster Relief</a:t>
            </a:r>
            <a:endParaRPr lang="en-US" sz="7200" b="1">
              <a:solidFill>
                <a:schemeClr val="bg1">
                  <a:alpha val="7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 descr="li">
            <a:extLst>
              <a:ext uri="{FF2B5EF4-FFF2-40B4-BE49-F238E27FC236}">
                <a16:creationId xmlns:a16="http://schemas.microsoft.com/office/drawing/2014/main" id="{FBEA6493-0A89-6EC9-257B-D8732BAC9D15}"/>
              </a:ext>
            </a:extLst>
          </p:cNvPr>
          <p:cNvSpPr txBox="1">
            <a:spLocks/>
          </p:cNvSpPr>
          <p:nvPr/>
        </p:nvSpPr>
        <p:spPr>
          <a:xfrm>
            <a:off x="5065961" y="6425646"/>
            <a:ext cx="2060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tx1">
                    <a:lumMod val="50000"/>
                    <a:lumOff val="50000"/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www.harvesters.org</a:t>
            </a:r>
          </a:p>
        </p:txBody>
      </p:sp>
      <p:pic>
        <p:nvPicPr>
          <p:cNvPr id="6" name="Picture 5" descr="A truck parked in front of a building&#10;&#10;Description automatically generated">
            <a:extLst>
              <a:ext uri="{FF2B5EF4-FFF2-40B4-BE49-F238E27FC236}">
                <a16:creationId xmlns:a16="http://schemas.microsoft.com/office/drawing/2014/main" id="{25767470-549A-9155-F72A-5F5DC5EED6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5" t="21197" r="1294" b="33594"/>
          <a:stretch/>
        </p:blipFill>
        <p:spPr>
          <a:xfrm>
            <a:off x="0" y="2045354"/>
            <a:ext cx="6849762" cy="25448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19B3AD-26F0-25F6-B859-E13484AD222D}"/>
              </a:ext>
            </a:extLst>
          </p:cNvPr>
          <p:cNvSpPr txBox="1"/>
          <p:nvPr/>
        </p:nvSpPr>
        <p:spPr>
          <a:xfrm>
            <a:off x="7012087" y="1790864"/>
            <a:ext cx="46939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Harvesters is one of </a:t>
            </a:r>
            <a:br>
              <a:rPr lang="en-US" sz="2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Feeding</a:t>
            </a:r>
            <a:endParaRPr lang="en-US" sz="2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logo of a wheat harvest&#10;&#10;Description automatically generated with medium confidence">
            <a:extLst>
              <a:ext uri="{FF2B5EF4-FFF2-40B4-BE49-F238E27FC236}">
                <a16:creationId xmlns:a16="http://schemas.microsoft.com/office/drawing/2014/main" id="{282C8299-2271-DB72-C23B-22FA7FEE8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15" y="4960963"/>
            <a:ext cx="1299428" cy="9023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AF3A199-393C-C6AE-88D7-35D3C02B8B99}"/>
              </a:ext>
            </a:extLst>
          </p:cNvPr>
          <p:cNvSpPr txBox="1"/>
          <p:nvPr/>
        </p:nvSpPr>
        <p:spPr>
          <a:xfrm>
            <a:off x="7012087" y="2869630"/>
            <a:ext cx="46939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America’s</a:t>
            </a:r>
          </a:p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disaster relief sites.</a:t>
            </a:r>
          </a:p>
          <a:p>
            <a:r>
              <a:rPr lang="en-US" sz="2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team provides</a:t>
            </a:r>
          </a:p>
          <a:p>
            <a:r>
              <a:rPr lang="en-US" sz="2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assistance to communities</a:t>
            </a:r>
          </a:p>
          <a:p>
            <a:r>
              <a:rPr lang="en-US" sz="2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affected by natural disasters.</a:t>
            </a:r>
          </a:p>
        </p:txBody>
      </p:sp>
    </p:spTree>
    <p:extLst>
      <p:ext uri="{BB962C8B-B14F-4D97-AF65-F5344CB8AC3E}">
        <p14:creationId xmlns:p14="http://schemas.microsoft.com/office/powerpoint/2010/main" val="750332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CA6909-8C38-C223-4719-D323531DD35F}"/>
              </a:ext>
            </a:extLst>
          </p:cNvPr>
          <p:cNvSpPr/>
          <p:nvPr/>
        </p:nvSpPr>
        <p:spPr>
          <a:xfrm>
            <a:off x="0" y="0"/>
            <a:ext cx="5825447" cy="6858000"/>
          </a:xfrm>
          <a:prstGeom prst="rect">
            <a:avLst/>
          </a:prstGeom>
          <a:solidFill>
            <a:srgbClr val="E031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E97FCA-F593-225E-8CD9-1CA89EF4B91E}"/>
              </a:ext>
            </a:extLst>
          </p:cNvPr>
          <p:cNvSpPr txBox="1"/>
          <p:nvPr/>
        </p:nvSpPr>
        <p:spPr>
          <a:xfrm>
            <a:off x="1015474" y="1819040"/>
            <a:ext cx="6069330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In fiscal year 2025,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Harvesters' network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>
                <a:solidFill>
                  <a:schemeClr val="bg1"/>
                </a:solidFill>
                <a:latin typeface="Arial"/>
                <a:cs typeface="Arial"/>
              </a:rPr>
              <a:t>distributed more than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>
                <a:solidFill>
                  <a:schemeClr val="bg1"/>
                </a:solidFill>
                <a:latin typeface="Arial"/>
                <a:cs typeface="Arial"/>
              </a:rPr>
              <a:t>52 million meals.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CDAF25-9D62-6A0D-66C5-4448EC8E0381}"/>
              </a:ext>
            </a:extLst>
          </p:cNvPr>
          <p:cNvSpPr txBox="1"/>
          <p:nvPr/>
        </p:nvSpPr>
        <p:spPr>
          <a:xfrm>
            <a:off x="546564" y="528311"/>
            <a:ext cx="536107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800" b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Impact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C45FC0-0235-5001-03B9-1B97DAAC2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4521" y="1485498"/>
            <a:ext cx="6804847" cy="47509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logo of a wheat harvest&#10;&#10;Description automatically generated with medium confidence">
            <a:extLst>
              <a:ext uri="{FF2B5EF4-FFF2-40B4-BE49-F238E27FC236}">
                <a16:creationId xmlns:a16="http://schemas.microsoft.com/office/drawing/2014/main" id="{1028D291-C193-715D-0F6A-AF1EC9FFC2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21" y="5225829"/>
            <a:ext cx="1639822" cy="113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779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8B30D3-C21B-5530-07AD-94E6DFEAC36F}"/>
              </a:ext>
            </a:extLst>
          </p:cNvPr>
          <p:cNvSpPr/>
          <p:nvPr/>
        </p:nvSpPr>
        <p:spPr>
          <a:xfrm>
            <a:off x="656492" y="645212"/>
            <a:ext cx="11535508" cy="3004457"/>
          </a:xfrm>
          <a:prstGeom prst="rect">
            <a:avLst/>
          </a:prstGeom>
          <a:solidFill>
            <a:srgbClr val="E031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C1B7D-0838-BE99-295E-AB704BB50EE5}"/>
              </a:ext>
            </a:extLst>
          </p:cNvPr>
          <p:cNvSpPr txBox="1"/>
          <p:nvPr/>
        </p:nvSpPr>
        <p:spPr>
          <a:xfrm>
            <a:off x="2623636" y="1948534"/>
            <a:ext cx="3472364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2800">
                <a:solidFill>
                  <a:schemeClr val="bg1"/>
                </a:solidFill>
                <a:latin typeface="Arial"/>
                <a:cs typeface="Arial"/>
              </a:rPr>
              <a:t>69 school pantries reached nearly 28,000 families</a:t>
            </a:r>
            <a:r>
              <a:rPr lang="en-US" sz="2400">
                <a:solidFill>
                  <a:schemeClr val="bg1"/>
                </a:solidFill>
                <a:latin typeface="Arial"/>
                <a:cs typeface="Arial"/>
              </a:rPr>
              <a:t>.</a:t>
            </a:r>
          </a:p>
        </p:txBody>
      </p:sp>
      <p:pic>
        <p:nvPicPr>
          <p:cNvPr id="3" name="Picture 2" descr="A child eating a burger&#10;&#10;Description automatically generated">
            <a:extLst>
              <a:ext uri="{FF2B5EF4-FFF2-40B4-BE49-F238E27FC236}">
                <a16:creationId xmlns:a16="http://schemas.microsoft.com/office/drawing/2014/main" id="{63003533-C0E0-5B34-5B65-352743CE3A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2" t="23176" r="38123" b="7855"/>
          <a:stretch/>
        </p:blipFill>
        <p:spPr>
          <a:xfrm>
            <a:off x="6424246" y="1948534"/>
            <a:ext cx="4744901" cy="4244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logo of a wheat harvest&#10;&#10;Description automatically generated with medium confidence">
            <a:extLst>
              <a:ext uri="{FF2B5EF4-FFF2-40B4-BE49-F238E27FC236}">
                <a16:creationId xmlns:a16="http://schemas.microsoft.com/office/drawing/2014/main" id="{2596B0CF-B30A-3722-E385-369093E01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40" y="5642529"/>
            <a:ext cx="1299428" cy="9023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4B4C2E-6B0D-5B48-C0C9-55FA0F8F8FA1}"/>
              </a:ext>
            </a:extLst>
          </p:cNvPr>
          <p:cNvSpPr txBox="1"/>
          <p:nvPr/>
        </p:nvSpPr>
        <p:spPr>
          <a:xfrm>
            <a:off x="1316254" y="696709"/>
            <a:ext cx="5361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Impact</a:t>
            </a:r>
          </a:p>
        </p:txBody>
      </p:sp>
    </p:spTree>
    <p:extLst>
      <p:ext uri="{BB962C8B-B14F-4D97-AF65-F5344CB8AC3E}">
        <p14:creationId xmlns:p14="http://schemas.microsoft.com/office/powerpoint/2010/main" val="1716317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F1B544-E264-30AF-9DB0-84318EA2A369}"/>
              </a:ext>
            </a:extLst>
          </p:cNvPr>
          <p:cNvSpPr/>
          <p:nvPr/>
        </p:nvSpPr>
        <p:spPr>
          <a:xfrm>
            <a:off x="6366553" y="0"/>
            <a:ext cx="5825447" cy="6858000"/>
          </a:xfrm>
          <a:prstGeom prst="rect">
            <a:avLst/>
          </a:prstGeom>
          <a:solidFill>
            <a:srgbClr val="E031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B2508D-1BDD-F999-19AB-C43FCE8794D9}"/>
              </a:ext>
            </a:extLst>
          </p:cNvPr>
          <p:cNvSpPr txBox="1"/>
          <p:nvPr/>
        </p:nvSpPr>
        <p:spPr>
          <a:xfrm>
            <a:off x="7183511" y="1819040"/>
            <a:ext cx="3940094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Arial"/>
                <a:cs typeface="Arial"/>
              </a:rPr>
              <a:t>50 Food+ partnerships helped address the root causes of hunger.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297287-5BAE-84FC-A96C-8392483FD2A2}"/>
              </a:ext>
            </a:extLst>
          </p:cNvPr>
          <p:cNvSpPr txBox="1"/>
          <p:nvPr/>
        </p:nvSpPr>
        <p:spPr>
          <a:xfrm>
            <a:off x="6714601" y="528311"/>
            <a:ext cx="536107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800" b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Impact</a:t>
            </a:r>
          </a:p>
        </p:txBody>
      </p:sp>
      <p:pic>
        <p:nvPicPr>
          <p:cNvPr id="10" name="Picture 9" descr="A logo of a wheat harvest&#10;&#10;Description automatically generated with medium confidence">
            <a:extLst>
              <a:ext uri="{FF2B5EF4-FFF2-40B4-BE49-F238E27FC236}">
                <a16:creationId xmlns:a16="http://schemas.microsoft.com/office/drawing/2014/main" id="{ECABBD7B-74A0-04D5-8C1F-EADAEA1FB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392" y="5190923"/>
            <a:ext cx="1639822" cy="1138766"/>
          </a:xfrm>
          <a:prstGeom prst="rect">
            <a:avLst/>
          </a:prstGeom>
        </p:spPr>
      </p:pic>
      <p:pic>
        <p:nvPicPr>
          <p:cNvPr id="12" name="Picture 11" descr="A red sign with white text&#10;&#10;Description automatically generated">
            <a:extLst>
              <a:ext uri="{FF2B5EF4-FFF2-40B4-BE49-F238E27FC236}">
                <a16:creationId xmlns:a16="http://schemas.microsoft.com/office/drawing/2014/main" id="{D42317A3-D1CC-5560-3EAF-790ED3438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05" y="528311"/>
            <a:ext cx="4120734" cy="3198295"/>
          </a:xfrm>
          <a:prstGeom prst="rect">
            <a:avLst/>
          </a:prstGeom>
        </p:spPr>
      </p:pic>
      <p:pic>
        <p:nvPicPr>
          <p:cNvPr id="16" name="Picture 15" descr="A red sign with white text&#10;&#10;Description automatically generated">
            <a:extLst>
              <a:ext uri="{FF2B5EF4-FFF2-40B4-BE49-F238E27FC236}">
                <a16:creationId xmlns:a16="http://schemas.microsoft.com/office/drawing/2014/main" id="{8D004337-C45D-BE6E-2122-1C3F049555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016" y="5325754"/>
            <a:ext cx="1457775" cy="1138766"/>
          </a:xfrm>
          <a:prstGeom prst="rect">
            <a:avLst/>
          </a:prstGeom>
        </p:spPr>
      </p:pic>
      <p:pic>
        <p:nvPicPr>
          <p:cNvPr id="18" name="Picture 17" descr="A red sign with a house and text&#10;&#10;Description automatically generated">
            <a:extLst>
              <a:ext uri="{FF2B5EF4-FFF2-40B4-BE49-F238E27FC236}">
                <a16:creationId xmlns:a16="http://schemas.microsoft.com/office/drawing/2014/main" id="{0600A992-F619-7696-688D-4DCA8FB855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97" y="5325754"/>
            <a:ext cx="1457775" cy="1148433"/>
          </a:xfrm>
          <a:prstGeom prst="rect">
            <a:avLst/>
          </a:prstGeom>
        </p:spPr>
      </p:pic>
      <p:pic>
        <p:nvPicPr>
          <p:cNvPr id="20" name="Picture 19" descr="A red sign with white text and a truck&#10;&#10;Description automatically generated">
            <a:extLst>
              <a:ext uri="{FF2B5EF4-FFF2-40B4-BE49-F238E27FC236}">
                <a16:creationId xmlns:a16="http://schemas.microsoft.com/office/drawing/2014/main" id="{7769492D-6F1F-3D99-43E6-6D5E8B1B46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015" y="4054027"/>
            <a:ext cx="1457776" cy="1136833"/>
          </a:xfrm>
          <a:prstGeom prst="rect">
            <a:avLst/>
          </a:prstGeom>
        </p:spPr>
      </p:pic>
      <p:pic>
        <p:nvPicPr>
          <p:cNvPr id="22" name="Picture 21" descr="A red sign with white text and handshake&#10;&#10;Description automatically generated">
            <a:extLst>
              <a:ext uri="{FF2B5EF4-FFF2-40B4-BE49-F238E27FC236}">
                <a16:creationId xmlns:a16="http://schemas.microsoft.com/office/drawing/2014/main" id="{A341186A-19C2-8624-0C10-47612E081A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644" y="4045361"/>
            <a:ext cx="1461642" cy="113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584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F1B544-E264-30AF-9DB0-84318EA2A369}"/>
              </a:ext>
            </a:extLst>
          </p:cNvPr>
          <p:cNvSpPr/>
          <p:nvPr/>
        </p:nvSpPr>
        <p:spPr>
          <a:xfrm>
            <a:off x="3694670" y="0"/>
            <a:ext cx="8497331" cy="6858000"/>
          </a:xfrm>
          <a:prstGeom prst="rect">
            <a:avLst/>
          </a:prstGeom>
          <a:solidFill>
            <a:srgbClr val="E031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297287-5BAE-84FC-A96C-8392483FD2A2}"/>
              </a:ext>
            </a:extLst>
          </p:cNvPr>
          <p:cNvSpPr txBox="1"/>
          <p:nvPr/>
        </p:nvSpPr>
        <p:spPr>
          <a:xfrm>
            <a:off x="5402943" y="528311"/>
            <a:ext cx="5812632" cy="30162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7600"/>
              </a:lnSpc>
            </a:pPr>
            <a:r>
              <a:rPr lang="en-US" sz="6800" b="1">
                <a:solidFill>
                  <a:schemeClr val="bg1">
                    <a:alpha val="70000"/>
                  </a:schemeClr>
                </a:solidFill>
                <a:latin typeface="Arial"/>
                <a:cs typeface="Arial"/>
              </a:rPr>
              <a:t>We Strive for Excellence</a:t>
            </a:r>
          </a:p>
          <a:p>
            <a:pPr>
              <a:lnSpc>
                <a:spcPts val="7600"/>
              </a:lnSpc>
            </a:pPr>
            <a:endParaRPr lang="en-US" sz="6800" b="1">
              <a:solidFill>
                <a:schemeClr val="bg1">
                  <a:alpha val="7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10" name="Picture 9" descr="A logo of a wheat harvest&#10;&#10;Description automatically generated with medium confidence">
            <a:extLst>
              <a:ext uri="{FF2B5EF4-FFF2-40B4-BE49-F238E27FC236}">
                <a16:creationId xmlns:a16="http://schemas.microsoft.com/office/drawing/2014/main" id="{ECABBD7B-74A0-04D5-8C1F-EADAEA1FB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97" y="5507169"/>
            <a:ext cx="1639822" cy="11387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2317A3-D1CC-5560-3EAF-790ED34385F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8878" y="754488"/>
            <a:ext cx="4017334" cy="40173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26A269-7DB9-6C0F-EAD1-85CBBD572CD4}"/>
              </a:ext>
            </a:extLst>
          </p:cNvPr>
          <p:cNvSpPr txBox="1"/>
          <p:nvPr/>
        </p:nvSpPr>
        <p:spPr>
          <a:xfrm>
            <a:off x="5404251" y="2569896"/>
            <a:ext cx="6736390" cy="36009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Harvesters has earned</a:t>
            </a:r>
          </a:p>
          <a:p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 14</a:t>
            </a:r>
            <a:r>
              <a:rPr lang="en-US" sz="2800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consecutive</a:t>
            </a:r>
          </a:p>
          <a:p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Star Rating</a:t>
            </a:r>
          </a:p>
          <a:p>
            <a:r>
              <a:rPr lang="en-US" sz="2800">
                <a:solidFill>
                  <a:schemeClr val="bg1"/>
                </a:solidFill>
                <a:latin typeface="Arial"/>
                <a:cs typeface="Arial"/>
              </a:rPr>
              <a:t>From Charity Navigator. This is the highest possible rating and shows Harvesters executes its mission in a financially efficient way.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C4D2DA-8985-4EC4-4F88-28166328EF00}"/>
              </a:ext>
            </a:extLst>
          </p:cNvPr>
          <p:cNvSpPr txBox="1">
            <a:spLocks/>
          </p:cNvSpPr>
          <p:nvPr/>
        </p:nvSpPr>
        <p:spPr>
          <a:xfrm>
            <a:off x="9491325" y="6425646"/>
            <a:ext cx="2060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www.harvesters.org</a:t>
            </a:r>
          </a:p>
        </p:txBody>
      </p:sp>
    </p:spTree>
    <p:extLst>
      <p:ext uri="{BB962C8B-B14F-4D97-AF65-F5344CB8AC3E}">
        <p14:creationId xmlns:p14="http://schemas.microsoft.com/office/powerpoint/2010/main" val="548873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8B30D3-C21B-5530-07AD-94E6DFEAC36F}"/>
              </a:ext>
            </a:extLst>
          </p:cNvPr>
          <p:cNvSpPr/>
          <p:nvPr/>
        </p:nvSpPr>
        <p:spPr>
          <a:xfrm>
            <a:off x="-10048" y="645212"/>
            <a:ext cx="11535508" cy="4625431"/>
          </a:xfrm>
          <a:prstGeom prst="rect">
            <a:avLst/>
          </a:prstGeom>
          <a:solidFill>
            <a:srgbClr val="E031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D81AB2-D65F-B3E8-7468-66CC410C0F4B}"/>
              </a:ext>
            </a:extLst>
          </p:cNvPr>
          <p:cNvSpPr txBox="1"/>
          <p:nvPr/>
        </p:nvSpPr>
        <p:spPr>
          <a:xfrm>
            <a:off x="1503515" y="748205"/>
            <a:ext cx="8938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You Can Help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C1B7D-0838-BE99-295E-AB704BB50EE5}"/>
              </a:ext>
            </a:extLst>
          </p:cNvPr>
          <p:cNvSpPr txBox="1"/>
          <p:nvPr/>
        </p:nvSpPr>
        <p:spPr>
          <a:xfrm>
            <a:off x="553652" y="4254802"/>
            <a:ext cx="2081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 Food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EC751B-1294-6EDB-0024-EB048F011873}"/>
              </a:ext>
            </a:extLst>
          </p:cNvPr>
          <p:cNvSpPr txBox="1"/>
          <p:nvPr/>
        </p:nvSpPr>
        <p:spPr>
          <a:xfrm>
            <a:off x="3098135" y="4254802"/>
            <a:ext cx="2230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 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5F63E6-1A71-736F-1EDF-854468425232}"/>
              </a:ext>
            </a:extLst>
          </p:cNvPr>
          <p:cNvSpPr txBox="1"/>
          <p:nvPr/>
        </p:nvSpPr>
        <p:spPr>
          <a:xfrm>
            <a:off x="5803649" y="4254802"/>
            <a:ext cx="2230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 Money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256F4E-4273-BB5E-5D06-BF8F8C25C18D}"/>
              </a:ext>
            </a:extLst>
          </p:cNvPr>
          <p:cNvSpPr txBox="1"/>
          <p:nvPr/>
        </p:nvSpPr>
        <p:spPr>
          <a:xfrm>
            <a:off x="8550060" y="4254802"/>
            <a:ext cx="2230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 Voice</a:t>
            </a:r>
          </a:p>
        </p:txBody>
      </p:sp>
      <p:pic>
        <p:nvPicPr>
          <p:cNvPr id="17" name="Picture 16" descr="A logo of a wheat harvest&#10;&#10;Description automatically generated with medium confidence">
            <a:extLst>
              <a:ext uri="{FF2B5EF4-FFF2-40B4-BE49-F238E27FC236}">
                <a16:creationId xmlns:a16="http://schemas.microsoft.com/office/drawing/2014/main" id="{FB72E607-F82F-C906-AC35-D9D2A947B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032" y="5642530"/>
            <a:ext cx="1299428" cy="90238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8BFBD5E-1DFE-7653-9D7E-2DC298B49C2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9018" y="2397427"/>
            <a:ext cx="9477375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341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CF1A2E9-6A98-3B7E-62E0-0D2470D5681C}"/>
              </a:ext>
            </a:extLst>
          </p:cNvPr>
          <p:cNvSpPr/>
          <p:nvPr/>
        </p:nvSpPr>
        <p:spPr>
          <a:xfrm>
            <a:off x="0" y="0"/>
            <a:ext cx="6709410" cy="6857999"/>
          </a:xfrm>
          <a:prstGeom prst="rect">
            <a:avLst/>
          </a:prstGeom>
          <a:solidFill>
            <a:srgbClr val="E031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</a:t>
            </a:r>
          </a:p>
        </p:txBody>
      </p:sp>
      <p:pic>
        <p:nvPicPr>
          <p:cNvPr id="9" name="Picture 8" descr="A logo of a wheat harvest&#10;&#10;Description automatically generated with medium confidence">
            <a:extLst>
              <a:ext uri="{FF2B5EF4-FFF2-40B4-BE49-F238E27FC236}">
                <a16:creationId xmlns:a16="http://schemas.microsoft.com/office/drawing/2014/main" id="{C742FD77-7FA7-B02D-A395-0DAFE5E3C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872" y="5353969"/>
            <a:ext cx="1639822" cy="11387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E97FCA-F593-225E-8CD9-1CA89EF4B91E}"/>
              </a:ext>
            </a:extLst>
          </p:cNvPr>
          <p:cNvSpPr txBox="1"/>
          <p:nvPr/>
        </p:nvSpPr>
        <p:spPr>
          <a:xfrm>
            <a:off x="7195802" y="2548371"/>
            <a:ext cx="47372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Harvesters is a food bank.</a:t>
            </a:r>
          </a:p>
          <a:p>
            <a:r>
              <a:rPr 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food bank acquires, stores</a:t>
            </a:r>
          </a:p>
          <a:p>
            <a:r>
              <a:rPr 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distributes food to a network</a:t>
            </a:r>
          </a:p>
          <a:p>
            <a:r>
              <a:rPr 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partner agencies including</a:t>
            </a:r>
          </a:p>
          <a:p>
            <a:r>
              <a:rPr 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pantries, shelters and community</a:t>
            </a:r>
          </a:p>
          <a:p>
            <a:r>
              <a:rPr 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kitchens.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0FC72A-8936-2DAD-ADA4-2B3B37212FD4}"/>
              </a:ext>
            </a:extLst>
          </p:cNvPr>
          <p:cNvSpPr txBox="1"/>
          <p:nvPr/>
        </p:nvSpPr>
        <p:spPr>
          <a:xfrm>
            <a:off x="7032963" y="628650"/>
            <a:ext cx="47372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tx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</a:p>
          <a:p>
            <a:r>
              <a:rPr lang="en-US" sz="5400" b="1">
                <a:solidFill>
                  <a:schemeClr val="tx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Harvesters</a:t>
            </a:r>
          </a:p>
        </p:txBody>
      </p:sp>
      <p:pic>
        <p:nvPicPr>
          <p:cNvPr id="7" name="Picture 6" descr="A warehouse with boxes on shelves&#10;&#10;Description automatically generated">
            <a:extLst>
              <a:ext uri="{FF2B5EF4-FFF2-40B4-BE49-F238E27FC236}">
                <a16:creationId xmlns:a16="http://schemas.microsoft.com/office/drawing/2014/main" id="{BF736863-F822-A862-0FC3-18E43A962D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8" r="11190"/>
          <a:stretch/>
        </p:blipFill>
        <p:spPr>
          <a:xfrm>
            <a:off x="0" y="657677"/>
            <a:ext cx="6709410" cy="513733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05437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8B30D3-C21B-5530-07AD-94E6DFEAC36F}"/>
              </a:ext>
            </a:extLst>
          </p:cNvPr>
          <p:cNvSpPr/>
          <p:nvPr/>
        </p:nvSpPr>
        <p:spPr>
          <a:xfrm>
            <a:off x="656492" y="645212"/>
            <a:ext cx="11535508" cy="3757455"/>
          </a:xfrm>
          <a:prstGeom prst="rect">
            <a:avLst/>
          </a:prstGeom>
          <a:solidFill>
            <a:srgbClr val="E031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C1B7D-0838-BE99-295E-AB704BB50EE5}"/>
              </a:ext>
            </a:extLst>
          </p:cNvPr>
          <p:cNvSpPr txBox="1"/>
          <p:nvPr/>
        </p:nvSpPr>
        <p:spPr>
          <a:xfrm>
            <a:off x="6134115" y="1948534"/>
            <a:ext cx="50731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know, a donation</a:t>
            </a:r>
            <a:b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just $1 helps Harvesters provide 2 meals?</a:t>
            </a:r>
            <a:b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 = 2 meals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4B4C2E-6B0D-5B48-C0C9-55FA0F8F8FA1}"/>
              </a:ext>
            </a:extLst>
          </p:cNvPr>
          <p:cNvSpPr txBox="1"/>
          <p:nvPr/>
        </p:nvSpPr>
        <p:spPr>
          <a:xfrm>
            <a:off x="1316253" y="696709"/>
            <a:ext cx="1050321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7200" b="1">
                <a:solidFill>
                  <a:schemeClr val="bg1">
                    <a:alpha val="70000"/>
                  </a:schemeClr>
                </a:solidFill>
                <a:latin typeface="Arial"/>
                <a:cs typeface="Arial"/>
              </a:rPr>
              <a:t>Give Money</a:t>
            </a:r>
            <a:endParaRPr lang="en-US"/>
          </a:p>
        </p:txBody>
      </p:sp>
      <p:pic>
        <p:nvPicPr>
          <p:cNvPr id="2" name="Picture 1" descr="A logo of a wheat harvest&#10;&#10;Description automatically generated with medium confidence">
            <a:extLst>
              <a:ext uri="{FF2B5EF4-FFF2-40B4-BE49-F238E27FC236}">
                <a16:creationId xmlns:a16="http://schemas.microsoft.com/office/drawing/2014/main" id="{DCBE743B-F795-4287-098D-AF404F14C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032" y="5642529"/>
            <a:ext cx="1299428" cy="9023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B0013A-992A-BA66-FFCA-949457BB24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2" t="4044" r="11331" b="4385"/>
          <a:stretch/>
        </p:blipFill>
        <p:spPr>
          <a:xfrm>
            <a:off x="1022853" y="1948534"/>
            <a:ext cx="4744901" cy="4244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6603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8B30D3-C21B-5530-07AD-94E6DFEAC36F}"/>
              </a:ext>
            </a:extLst>
          </p:cNvPr>
          <p:cNvSpPr/>
          <p:nvPr/>
        </p:nvSpPr>
        <p:spPr>
          <a:xfrm>
            <a:off x="656492" y="645212"/>
            <a:ext cx="11535508" cy="3757455"/>
          </a:xfrm>
          <a:prstGeom prst="rect">
            <a:avLst/>
          </a:prstGeom>
          <a:solidFill>
            <a:srgbClr val="E031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C1B7D-0838-BE99-295E-AB704BB50EE5}"/>
              </a:ext>
            </a:extLst>
          </p:cNvPr>
          <p:cNvSpPr txBox="1"/>
          <p:nvPr/>
        </p:nvSpPr>
        <p:spPr>
          <a:xfrm>
            <a:off x="1308115" y="2080238"/>
            <a:ext cx="5073147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Arial"/>
                <a:cs typeface="Arial"/>
              </a:rPr>
              <a:t>Visit harvesters.org to sign up yourself or a group to volunteer at one of our locations or at an event!</a:t>
            </a:r>
            <a:endParaRPr lang="en-US" sz="6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4B4C2E-6B0D-5B48-C0C9-55FA0F8F8FA1}"/>
              </a:ext>
            </a:extLst>
          </p:cNvPr>
          <p:cNvSpPr txBox="1"/>
          <p:nvPr/>
        </p:nvSpPr>
        <p:spPr>
          <a:xfrm>
            <a:off x="1175142" y="875450"/>
            <a:ext cx="1050321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7200" b="1">
                <a:solidFill>
                  <a:schemeClr val="bg1">
                    <a:alpha val="70000"/>
                  </a:schemeClr>
                </a:solidFill>
                <a:latin typeface="Arial"/>
                <a:cs typeface="Arial"/>
              </a:rPr>
              <a:t>Give Time</a:t>
            </a:r>
            <a:endParaRPr lang="en-US"/>
          </a:p>
        </p:txBody>
      </p:sp>
      <p:pic>
        <p:nvPicPr>
          <p:cNvPr id="2" name="Picture 1" descr="A logo of a wheat harvest&#10;&#10;Description automatically generated with medium confidence">
            <a:extLst>
              <a:ext uri="{FF2B5EF4-FFF2-40B4-BE49-F238E27FC236}">
                <a16:creationId xmlns:a16="http://schemas.microsoft.com/office/drawing/2014/main" id="{DCBE743B-F795-4287-098D-AF404F14C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99" y="5492010"/>
            <a:ext cx="1299428" cy="902381"/>
          </a:xfrm>
          <a:prstGeom prst="rect">
            <a:avLst/>
          </a:prstGeom>
        </p:spPr>
      </p:pic>
      <p:pic>
        <p:nvPicPr>
          <p:cNvPr id="6" name="Picture 5" descr="A group of people in a room with carrots&#10;&#10;Description automatically generated">
            <a:extLst>
              <a:ext uri="{FF2B5EF4-FFF2-40B4-BE49-F238E27FC236}">
                <a16:creationId xmlns:a16="http://schemas.microsoft.com/office/drawing/2014/main" id="{06B0013A-992A-BA66-FFCA-949457BB24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35" r="12735"/>
          <a:stretch/>
        </p:blipFill>
        <p:spPr>
          <a:xfrm>
            <a:off x="7062409" y="876090"/>
            <a:ext cx="4744901" cy="4244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82658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8B30D3-C21B-5530-07AD-94E6DFEAC36F}"/>
              </a:ext>
            </a:extLst>
          </p:cNvPr>
          <p:cNvSpPr/>
          <p:nvPr/>
        </p:nvSpPr>
        <p:spPr>
          <a:xfrm>
            <a:off x="656492" y="692249"/>
            <a:ext cx="11535508" cy="4246640"/>
          </a:xfrm>
          <a:prstGeom prst="rect">
            <a:avLst/>
          </a:prstGeom>
          <a:solidFill>
            <a:srgbClr val="E031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C1B7D-0838-BE99-295E-AB704BB50EE5}"/>
              </a:ext>
            </a:extLst>
          </p:cNvPr>
          <p:cNvSpPr txBox="1"/>
          <p:nvPr/>
        </p:nvSpPr>
        <p:spPr>
          <a:xfrm>
            <a:off x="6134115" y="1948534"/>
            <a:ext cx="5073147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Arial"/>
                <a:cs typeface="Arial"/>
              </a:rPr>
              <a:t>Donate nonperishable goods in one of our collection barrels, at a food drive, or at one of our locations. You can also visit our website to learn how to host your own food drive!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4B4C2E-6B0D-5B48-C0C9-55FA0F8F8FA1}"/>
              </a:ext>
            </a:extLst>
          </p:cNvPr>
          <p:cNvSpPr txBox="1"/>
          <p:nvPr/>
        </p:nvSpPr>
        <p:spPr>
          <a:xfrm>
            <a:off x="1316253" y="696709"/>
            <a:ext cx="1050321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7200" b="1">
                <a:solidFill>
                  <a:schemeClr val="bg1">
                    <a:alpha val="70000"/>
                  </a:schemeClr>
                </a:solidFill>
                <a:latin typeface="Arial"/>
                <a:cs typeface="Arial"/>
              </a:rPr>
              <a:t>Give Food</a:t>
            </a:r>
            <a:endParaRPr lang="en-US">
              <a:solidFill>
                <a:schemeClr val="bg1">
                  <a:alpha val="70000"/>
                </a:schemeClr>
              </a:solidFill>
            </a:endParaRPr>
          </a:p>
        </p:txBody>
      </p:sp>
      <p:pic>
        <p:nvPicPr>
          <p:cNvPr id="2" name="Picture 1" descr="A logo of a wheat harvest&#10;&#10;Description automatically generated with medium confidence">
            <a:extLst>
              <a:ext uri="{FF2B5EF4-FFF2-40B4-BE49-F238E27FC236}">
                <a16:creationId xmlns:a16="http://schemas.microsoft.com/office/drawing/2014/main" id="{DCBE743B-F795-4287-098D-AF404F14C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032" y="5642529"/>
            <a:ext cx="1299428" cy="902381"/>
          </a:xfrm>
          <a:prstGeom prst="rect">
            <a:avLst/>
          </a:prstGeom>
        </p:spPr>
      </p:pic>
      <p:pic>
        <p:nvPicPr>
          <p:cNvPr id="6" name="Picture 5" descr="A bucket full of food&#10;&#10;Description automatically generated">
            <a:extLst>
              <a:ext uri="{FF2B5EF4-FFF2-40B4-BE49-F238E27FC236}">
                <a16:creationId xmlns:a16="http://schemas.microsoft.com/office/drawing/2014/main" id="{06B0013A-992A-BA66-FFCA-949457BB24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30" t="8388" r="428" b="5952"/>
          <a:stretch/>
        </p:blipFill>
        <p:spPr>
          <a:xfrm>
            <a:off x="1530853" y="2046088"/>
            <a:ext cx="3832400" cy="4384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285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8B30D3-C21B-5530-07AD-94E6DFEAC36F}"/>
              </a:ext>
            </a:extLst>
          </p:cNvPr>
          <p:cNvSpPr/>
          <p:nvPr/>
        </p:nvSpPr>
        <p:spPr>
          <a:xfrm>
            <a:off x="656492" y="645212"/>
            <a:ext cx="11535508" cy="3757455"/>
          </a:xfrm>
          <a:prstGeom prst="rect">
            <a:avLst/>
          </a:prstGeom>
          <a:solidFill>
            <a:srgbClr val="E031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C1B7D-0838-BE99-295E-AB704BB50EE5}"/>
              </a:ext>
            </a:extLst>
          </p:cNvPr>
          <p:cNvSpPr txBox="1"/>
          <p:nvPr/>
        </p:nvSpPr>
        <p:spPr>
          <a:xfrm>
            <a:off x="1308115" y="1967349"/>
            <a:ext cx="5073147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Arial"/>
                <a:cs typeface="Arial"/>
              </a:rPr>
              <a:t>Sign up for Harvesters’ Advocacy Beet to find out how to support hunger relief for your neighbors.</a:t>
            </a:r>
            <a:endParaRPr lang="en-US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4B4C2E-6B0D-5B48-C0C9-55FA0F8F8FA1}"/>
              </a:ext>
            </a:extLst>
          </p:cNvPr>
          <p:cNvSpPr txBox="1"/>
          <p:nvPr/>
        </p:nvSpPr>
        <p:spPr>
          <a:xfrm>
            <a:off x="1175142" y="875450"/>
            <a:ext cx="1050321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7200" b="1">
                <a:solidFill>
                  <a:schemeClr val="bg1">
                    <a:alpha val="70000"/>
                  </a:schemeClr>
                </a:solidFill>
                <a:latin typeface="Arial"/>
                <a:cs typeface="Arial"/>
              </a:rPr>
              <a:t>Give Voice</a:t>
            </a:r>
            <a:endParaRPr lang="en-US"/>
          </a:p>
        </p:txBody>
      </p:sp>
      <p:pic>
        <p:nvPicPr>
          <p:cNvPr id="2" name="Picture 1" descr="A logo of a wheat harvest&#10;&#10;Description automatically generated with medium confidence">
            <a:extLst>
              <a:ext uri="{FF2B5EF4-FFF2-40B4-BE49-F238E27FC236}">
                <a16:creationId xmlns:a16="http://schemas.microsoft.com/office/drawing/2014/main" id="{DCBE743B-F795-4287-098D-AF404F14C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99" y="5492010"/>
            <a:ext cx="1299428" cy="902381"/>
          </a:xfrm>
          <a:prstGeom prst="rect">
            <a:avLst/>
          </a:prstGeom>
        </p:spPr>
      </p:pic>
      <p:pic>
        <p:nvPicPr>
          <p:cNvPr id="6" name="Picture 5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06B0013A-992A-BA66-FFCA-949457BB24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67" r="20167"/>
          <a:stretch/>
        </p:blipFill>
        <p:spPr>
          <a:xfrm>
            <a:off x="7062409" y="876090"/>
            <a:ext cx="4744901" cy="4244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83263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CF1A2E9-6A98-3B7E-62E0-0D2470D5681C}"/>
              </a:ext>
            </a:extLst>
          </p:cNvPr>
          <p:cNvSpPr/>
          <p:nvPr/>
        </p:nvSpPr>
        <p:spPr>
          <a:xfrm>
            <a:off x="-10048" y="1336185"/>
            <a:ext cx="11535508" cy="2568222"/>
          </a:xfrm>
          <a:prstGeom prst="rect">
            <a:avLst/>
          </a:prstGeom>
          <a:solidFill>
            <a:srgbClr val="E031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E97FCA-F593-225E-8CD9-1CA89EF4B91E}"/>
              </a:ext>
            </a:extLst>
          </p:cNvPr>
          <p:cNvSpPr txBox="1"/>
          <p:nvPr/>
        </p:nvSpPr>
        <p:spPr>
          <a:xfrm>
            <a:off x="3057823" y="2347119"/>
            <a:ext cx="5800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www.harvesters.org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0FC72A-8936-2DAD-ADA4-2B3B37212FD4}"/>
              </a:ext>
            </a:extLst>
          </p:cNvPr>
          <p:cNvSpPr txBox="1"/>
          <p:nvPr/>
        </p:nvSpPr>
        <p:spPr>
          <a:xfrm>
            <a:off x="326192" y="1336185"/>
            <a:ext cx="8938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 Connected</a:t>
            </a:r>
          </a:p>
        </p:txBody>
      </p:sp>
      <p:pic>
        <p:nvPicPr>
          <p:cNvPr id="5" name="Picture 4" descr="A colorful square logo with a white logo&#10;&#10;Description automatically generated">
            <a:extLst>
              <a:ext uri="{FF2B5EF4-FFF2-40B4-BE49-F238E27FC236}">
                <a16:creationId xmlns:a16="http://schemas.microsoft.com/office/drawing/2014/main" id="{771A21F9-7DDC-D99C-7DD6-9C48317B9B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2" b="11056"/>
          <a:stretch/>
        </p:blipFill>
        <p:spPr>
          <a:xfrm>
            <a:off x="2371744" y="3490502"/>
            <a:ext cx="2035299" cy="16008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black square with a white and blue logo&#10;&#10;Description automatically generated">
            <a:extLst>
              <a:ext uri="{FF2B5EF4-FFF2-40B4-BE49-F238E27FC236}">
                <a16:creationId xmlns:a16="http://schemas.microsoft.com/office/drawing/2014/main" id="{DCC066C5-70D8-7F69-F0AF-6A3D17DE46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2" b="8496"/>
          <a:stretch/>
        </p:blipFill>
        <p:spPr>
          <a:xfrm>
            <a:off x="6141250" y="3467929"/>
            <a:ext cx="2035300" cy="16985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blue square with a white letter f&#10;&#10;Description automatically generated">
            <a:extLst>
              <a:ext uri="{FF2B5EF4-FFF2-40B4-BE49-F238E27FC236}">
                <a16:creationId xmlns:a16="http://schemas.microsoft.com/office/drawing/2014/main" id="{D705D7DA-074F-9DEF-AD29-4CA9EA6C8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92" y="3287878"/>
            <a:ext cx="2053688" cy="2053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B61EDD2-6CB8-276D-7B24-CDA18B469F43}"/>
              </a:ext>
            </a:extLst>
          </p:cNvPr>
          <p:cNvGrpSpPr/>
          <p:nvPr/>
        </p:nvGrpSpPr>
        <p:grpSpPr>
          <a:xfrm>
            <a:off x="4559696" y="3569028"/>
            <a:ext cx="1533729" cy="1524338"/>
            <a:chOff x="3965197" y="3429000"/>
            <a:chExt cx="1533729" cy="15243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FBA4D5E-75AD-B0F6-46B8-F71177B63F36}"/>
                </a:ext>
              </a:extLst>
            </p:cNvPr>
            <p:cNvSpPr/>
            <p:nvPr/>
          </p:nvSpPr>
          <p:spPr>
            <a:xfrm>
              <a:off x="4096011" y="3475804"/>
              <a:ext cx="1251139" cy="138429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A blue and black logo&#10;&#10;Description automatically generated">
              <a:extLst>
                <a:ext uri="{FF2B5EF4-FFF2-40B4-BE49-F238E27FC236}">
                  <a16:creationId xmlns:a16="http://schemas.microsoft.com/office/drawing/2014/main" id="{2E54511F-FA57-C4FF-564C-85B7AA3F57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437"/>
            <a:stretch/>
          </p:blipFill>
          <p:spPr>
            <a:xfrm>
              <a:off x="3965197" y="3429000"/>
              <a:ext cx="1533729" cy="1524338"/>
            </a:xfrm>
            <a:prstGeom prst="rect">
              <a:avLst/>
            </a:prstGeom>
          </p:spPr>
        </p:pic>
      </p:grpSp>
      <p:pic>
        <p:nvPicPr>
          <p:cNvPr id="18" name="Picture 17" descr="A logo of a wheat harvest&#10;&#10;Description automatically generated with medium confidence">
            <a:extLst>
              <a:ext uri="{FF2B5EF4-FFF2-40B4-BE49-F238E27FC236}">
                <a16:creationId xmlns:a16="http://schemas.microsoft.com/office/drawing/2014/main" id="{F4F76AB7-360C-6ABD-C28D-3D76E3DAC5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032" y="5642530"/>
            <a:ext cx="1299428" cy="90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262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CF1A2E9-6A98-3B7E-62E0-0D2470D5681C}"/>
              </a:ext>
            </a:extLst>
          </p:cNvPr>
          <p:cNvSpPr/>
          <p:nvPr/>
        </p:nvSpPr>
        <p:spPr>
          <a:xfrm>
            <a:off x="-10048" y="1400991"/>
            <a:ext cx="11535508" cy="3004457"/>
          </a:xfrm>
          <a:prstGeom prst="rect">
            <a:avLst/>
          </a:prstGeom>
          <a:solidFill>
            <a:srgbClr val="E031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</a:t>
            </a:r>
          </a:p>
        </p:txBody>
      </p:sp>
      <p:pic>
        <p:nvPicPr>
          <p:cNvPr id="9" name="Picture 8" descr="A logo of a wheat harvest&#10;&#10;Description automatically generated with medium confidence">
            <a:extLst>
              <a:ext uri="{FF2B5EF4-FFF2-40B4-BE49-F238E27FC236}">
                <a16:creationId xmlns:a16="http://schemas.microsoft.com/office/drawing/2014/main" id="{C742FD77-7FA7-B02D-A395-0DAFE5E3C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263" y="4983805"/>
            <a:ext cx="2445855" cy="16985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E97FCA-F593-225E-8CD9-1CA89EF4B91E}"/>
              </a:ext>
            </a:extLst>
          </p:cNvPr>
          <p:cNvSpPr txBox="1"/>
          <p:nvPr/>
        </p:nvSpPr>
        <p:spPr>
          <a:xfrm>
            <a:off x="528787" y="2555377"/>
            <a:ext cx="9434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Harvesters mobilizes the power of our community to provide equitable access to nutritious food and address the root causes and impact of hunger.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0FC72A-8936-2DAD-ADA4-2B3B37212FD4}"/>
              </a:ext>
            </a:extLst>
          </p:cNvPr>
          <p:cNvSpPr txBox="1"/>
          <p:nvPr/>
        </p:nvSpPr>
        <p:spPr>
          <a:xfrm>
            <a:off x="326192" y="1503984"/>
            <a:ext cx="8938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Harvesters’ Mission</a:t>
            </a:r>
          </a:p>
        </p:txBody>
      </p:sp>
    </p:spTree>
    <p:extLst>
      <p:ext uri="{BB962C8B-B14F-4D97-AF65-F5344CB8AC3E}">
        <p14:creationId xmlns:p14="http://schemas.microsoft.com/office/powerpoint/2010/main" val="2682921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CF1A2E9-6A98-3B7E-62E0-0D2470D5681C}"/>
              </a:ext>
            </a:extLst>
          </p:cNvPr>
          <p:cNvSpPr/>
          <p:nvPr/>
        </p:nvSpPr>
        <p:spPr>
          <a:xfrm>
            <a:off x="-10048" y="1400991"/>
            <a:ext cx="11535508" cy="3004457"/>
          </a:xfrm>
          <a:prstGeom prst="rect">
            <a:avLst/>
          </a:prstGeom>
          <a:solidFill>
            <a:srgbClr val="E031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</a:t>
            </a:r>
          </a:p>
        </p:txBody>
      </p:sp>
      <p:pic>
        <p:nvPicPr>
          <p:cNvPr id="9" name="Picture 8" descr="A logo of a wheat harvest&#10;&#10;Description automatically generated with medium confidence">
            <a:extLst>
              <a:ext uri="{FF2B5EF4-FFF2-40B4-BE49-F238E27FC236}">
                <a16:creationId xmlns:a16="http://schemas.microsoft.com/office/drawing/2014/main" id="{C742FD77-7FA7-B02D-A395-0DAFE5E3C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263" y="4983805"/>
            <a:ext cx="2445855" cy="16985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E97FCA-F593-225E-8CD9-1CA89EF4B91E}"/>
              </a:ext>
            </a:extLst>
          </p:cNvPr>
          <p:cNvSpPr txBox="1"/>
          <p:nvPr/>
        </p:nvSpPr>
        <p:spPr>
          <a:xfrm>
            <a:off x="528787" y="2555377"/>
            <a:ext cx="1066640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2400" b="1">
                <a:solidFill>
                  <a:schemeClr val="bg1"/>
                </a:solidFill>
                <a:latin typeface="Arial"/>
                <a:cs typeface="Arial"/>
              </a:rPr>
              <a:t>Our vision is a healthy, thriving community </a:t>
            </a:r>
            <a:br>
              <a:rPr lang="en-US" sz="2400" b="1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2400" b="1">
                <a:solidFill>
                  <a:schemeClr val="bg1"/>
                </a:solidFill>
                <a:latin typeface="Arial"/>
                <a:cs typeface="Arial"/>
              </a:rPr>
              <a:t>where no one is hungry.</a:t>
            </a:r>
            <a:endParaRPr lang="en-US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0FC72A-8936-2DAD-ADA4-2B3B37212FD4}"/>
              </a:ext>
            </a:extLst>
          </p:cNvPr>
          <p:cNvSpPr txBox="1"/>
          <p:nvPr/>
        </p:nvSpPr>
        <p:spPr>
          <a:xfrm>
            <a:off x="326192" y="1503984"/>
            <a:ext cx="1086690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7200" b="1">
                <a:solidFill>
                  <a:schemeClr val="bg1">
                    <a:alpha val="70000"/>
                  </a:schemeClr>
                </a:solidFill>
                <a:latin typeface="Arial"/>
                <a:cs typeface="Arial"/>
              </a:rPr>
              <a:t>Harvesters’ Vision</a:t>
            </a:r>
            <a:endParaRPr lang="en-US" sz="7200" b="1">
              <a:solidFill>
                <a:schemeClr val="bg1">
                  <a:alpha val="7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236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8B30D3-C21B-5530-07AD-94E6DFEAC36F}"/>
              </a:ext>
            </a:extLst>
          </p:cNvPr>
          <p:cNvSpPr/>
          <p:nvPr/>
        </p:nvSpPr>
        <p:spPr>
          <a:xfrm>
            <a:off x="0" y="188258"/>
            <a:ext cx="12192000" cy="1672815"/>
          </a:xfrm>
          <a:prstGeom prst="rect">
            <a:avLst/>
          </a:prstGeom>
          <a:solidFill>
            <a:srgbClr val="E031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D81AB2-D65F-B3E8-7468-66CC410C0F4B}"/>
              </a:ext>
            </a:extLst>
          </p:cNvPr>
          <p:cNvSpPr txBox="1"/>
          <p:nvPr/>
        </p:nvSpPr>
        <p:spPr>
          <a:xfrm>
            <a:off x="4198769" y="359509"/>
            <a:ext cx="8938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Service Area</a:t>
            </a:r>
          </a:p>
        </p:txBody>
      </p:sp>
      <p:pic>
        <p:nvPicPr>
          <p:cNvPr id="3" name="Picture 2" descr="A map of the state of kansas&#10;&#10;Description automatically generated">
            <a:extLst>
              <a:ext uri="{FF2B5EF4-FFF2-40B4-BE49-F238E27FC236}">
                <a16:creationId xmlns:a16="http://schemas.microsoft.com/office/drawing/2014/main" id="{106DFC5C-3B59-5266-6D35-B7B00D1A9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9" b="18274"/>
          <a:stretch/>
        </p:blipFill>
        <p:spPr>
          <a:xfrm>
            <a:off x="297749" y="567416"/>
            <a:ext cx="8710878" cy="55202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logo of a wheat harvest&#10;&#10;Description automatically generated with medium confidence">
            <a:extLst>
              <a:ext uri="{FF2B5EF4-FFF2-40B4-BE49-F238E27FC236}">
                <a16:creationId xmlns:a16="http://schemas.microsoft.com/office/drawing/2014/main" id="{033EC4E3-65F7-F9DC-E040-2100462647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40" y="5642529"/>
            <a:ext cx="1299428" cy="9023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7736A3-5B03-0425-DC8E-FC524C3A621A}"/>
              </a:ext>
            </a:extLst>
          </p:cNvPr>
          <p:cNvSpPr txBox="1">
            <a:spLocks/>
          </p:cNvSpPr>
          <p:nvPr/>
        </p:nvSpPr>
        <p:spPr>
          <a:xfrm>
            <a:off x="5065961" y="6425646"/>
            <a:ext cx="2060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tx1">
                    <a:lumMod val="50000"/>
                    <a:lumOff val="50000"/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www.harvesters.org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0DF055-4B44-7A07-ECAF-36C415671832}"/>
              </a:ext>
            </a:extLst>
          </p:cNvPr>
          <p:cNvSpPr txBox="1"/>
          <p:nvPr/>
        </p:nvSpPr>
        <p:spPr>
          <a:xfrm>
            <a:off x="8506572" y="2897496"/>
            <a:ext cx="33876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E51B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Proudly serving</a:t>
            </a:r>
          </a:p>
          <a:p>
            <a:r>
              <a:rPr lang="en-US" sz="3600">
                <a:solidFill>
                  <a:srgbClr val="E51B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27 counties</a:t>
            </a:r>
            <a:br>
              <a:rPr lang="en-US" sz="3600">
                <a:solidFill>
                  <a:srgbClr val="E51B2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>
                <a:solidFill>
                  <a:srgbClr val="E51B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in Kansas</a:t>
            </a:r>
            <a:br>
              <a:rPr lang="en-US" sz="3600">
                <a:solidFill>
                  <a:srgbClr val="E51B2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>
                <a:solidFill>
                  <a:srgbClr val="E51B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and Missouri.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5ACAFD-2B70-C59A-76F9-62942F75AE5E}"/>
              </a:ext>
            </a:extLst>
          </p:cNvPr>
          <p:cNvSpPr txBox="1"/>
          <p:nvPr/>
        </p:nvSpPr>
        <p:spPr>
          <a:xfrm>
            <a:off x="8060266" y="5544658"/>
            <a:ext cx="367453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154533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e chart with text&#10;&#10;AI-generated content may be incorrect.">
            <a:extLst>
              <a:ext uri="{FF2B5EF4-FFF2-40B4-BE49-F238E27FC236}">
                <a16:creationId xmlns:a16="http://schemas.microsoft.com/office/drawing/2014/main" id="{4F048C53-EBAF-5979-3FF9-2E0EFF714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535" y="1919747"/>
            <a:ext cx="5004820" cy="435534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78B30D3-C21B-5530-07AD-94E6DFEAC36F}"/>
              </a:ext>
            </a:extLst>
          </p:cNvPr>
          <p:cNvSpPr/>
          <p:nvPr/>
        </p:nvSpPr>
        <p:spPr>
          <a:xfrm>
            <a:off x="0" y="188258"/>
            <a:ext cx="12192000" cy="1672815"/>
          </a:xfrm>
          <a:prstGeom prst="rect">
            <a:avLst/>
          </a:prstGeom>
          <a:solidFill>
            <a:srgbClr val="E031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D81AB2-D65F-B3E8-7468-66CC410C0F4B}"/>
              </a:ext>
            </a:extLst>
          </p:cNvPr>
          <p:cNvSpPr txBox="1"/>
          <p:nvPr/>
        </p:nvSpPr>
        <p:spPr>
          <a:xfrm>
            <a:off x="454622" y="566472"/>
            <a:ext cx="1265431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400" b="1">
                <a:solidFill>
                  <a:schemeClr val="bg1">
                    <a:alpha val="70000"/>
                  </a:schemeClr>
                </a:solidFill>
                <a:latin typeface="Arial"/>
                <a:cs typeface="Arial"/>
              </a:rPr>
              <a:t>Where Our Food Comes From</a:t>
            </a:r>
            <a:endParaRPr lang="en-US" sz="5400">
              <a:solidFill>
                <a:schemeClr val="bg1">
                  <a:alpha val="70000"/>
                </a:schemeClr>
              </a:solidFill>
              <a:ea typeface="Calibri"/>
              <a:cs typeface="Calibri"/>
            </a:endParaRPr>
          </a:p>
        </p:txBody>
      </p:sp>
      <p:pic>
        <p:nvPicPr>
          <p:cNvPr id="5" name="Picture 4" descr="A logo of a wheat harvest&#10;&#10;Description automatically generated with medium confidence">
            <a:extLst>
              <a:ext uri="{FF2B5EF4-FFF2-40B4-BE49-F238E27FC236}">
                <a16:creationId xmlns:a16="http://schemas.microsoft.com/office/drawing/2014/main" id="{033EC4E3-65F7-F9DC-E040-2100462647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40" y="5642529"/>
            <a:ext cx="1299428" cy="9023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7736A3-5B03-0425-DC8E-FC524C3A621A}"/>
              </a:ext>
            </a:extLst>
          </p:cNvPr>
          <p:cNvSpPr txBox="1">
            <a:spLocks/>
          </p:cNvSpPr>
          <p:nvPr/>
        </p:nvSpPr>
        <p:spPr>
          <a:xfrm>
            <a:off x="5065961" y="6425646"/>
            <a:ext cx="2060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tx1">
                    <a:lumMod val="50000"/>
                    <a:lumOff val="50000"/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www.harvesters.org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5ACAFD-2B70-C59A-76F9-62942F75AE5E}"/>
              </a:ext>
            </a:extLst>
          </p:cNvPr>
          <p:cNvSpPr txBox="1"/>
          <p:nvPr/>
        </p:nvSpPr>
        <p:spPr>
          <a:xfrm>
            <a:off x="543748" y="2703620"/>
            <a:ext cx="3674534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Arial"/>
                <a:ea typeface="+mn-lt"/>
                <a:cs typeface="Arial"/>
              </a:rPr>
              <a:t>In FY25, we acquired 60 million pounds of food from:</a:t>
            </a:r>
          </a:p>
          <a:p>
            <a:endParaRPr lang="en-US">
              <a:solidFill>
                <a:schemeClr val="bg2">
                  <a:lumMod val="25000"/>
                </a:schemeClr>
              </a:solidFill>
              <a:latin typeface="Arial"/>
              <a:ea typeface="+mn-lt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2">
                    <a:lumMod val="25000"/>
                  </a:schemeClr>
                </a:solidFill>
                <a:latin typeface="Arial"/>
                <a:ea typeface="+mn-lt"/>
                <a:cs typeface="Arial"/>
              </a:rPr>
              <a:t>Local Sources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2">
                    <a:lumMod val="25000"/>
                  </a:schemeClr>
                </a:solidFill>
                <a:latin typeface="Arial"/>
                <a:ea typeface="+mn-lt"/>
                <a:cs typeface="Arial"/>
              </a:rPr>
              <a:t>Feeding America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2">
                    <a:lumMod val="25000"/>
                  </a:schemeClr>
                </a:solidFill>
                <a:latin typeface="Arial"/>
                <a:ea typeface="+mn-lt"/>
                <a:cs typeface="Arial"/>
              </a:rPr>
              <a:t>Gov’t. Sources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2">
                    <a:lumMod val="25000"/>
                  </a:schemeClr>
                </a:solidFill>
                <a:latin typeface="Arial"/>
                <a:ea typeface="+mn-lt"/>
                <a:cs typeface="Arial"/>
              </a:rPr>
              <a:t>Purchased by Harvesters</a:t>
            </a:r>
          </a:p>
          <a:p>
            <a:pPr algn="ctr"/>
            <a:endParaRPr lang="en-US">
              <a:solidFill>
                <a:schemeClr val="bg2">
                  <a:lumMod val="2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6151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8B30D3-C21B-5530-07AD-94E6DFEAC36F}"/>
              </a:ext>
            </a:extLst>
          </p:cNvPr>
          <p:cNvSpPr/>
          <p:nvPr/>
        </p:nvSpPr>
        <p:spPr>
          <a:xfrm>
            <a:off x="0" y="188258"/>
            <a:ext cx="12192000" cy="1672815"/>
          </a:xfrm>
          <a:prstGeom prst="rect">
            <a:avLst/>
          </a:prstGeom>
          <a:solidFill>
            <a:srgbClr val="E031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D81AB2-D65F-B3E8-7468-66CC410C0F4B}"/>
              </a:ext>
            </a:extLst>
          </p:cNvPr>
          <p:cNvSpPr txBox="1"/>
          <p:nvPr/>
        </p:nvSpPr>
        <p:spPr>
          <a:xfrm>
            <a:off x="454622" y="566472"/>
            <a:ext cx="1265431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400" b="1">
                <a:solidFill>
                  <a:schemeClr val="bg1">
                    <a:alpha val="70000"/>
                  </a:schemeClr>
                </a:solidFill>
                <a:latin typeface="Arial"/>
                <a:cs typeface="Arial"/>
              </a:rPr>
              <a:t>Where Our Food Goes</a:t>
            </a:r>
            <a:endParaRPr lang="en-US" sz="5400">
              <a:solidFill>
                <a:schemeClr val="bg1">
                  <a:alpha val="70000"/>
                </a:schemeClr>
              </a:solidFill>
              <a:ea typeface="Calibri"/>
              <a:cs typeface="Calibri"/>
            </a:endParaRPr>
          </a:p>
        </p:txBody>
      </p:sp>
      <p:pic>
        <p:nvPicPr>
          <p:cNvPr id="5" name="Picture 4" descr="A logo of a wheat harvest&#10;&#10;Description automatically generated with medium confidence">
            <a:extLst>
              <a:ext uri="{FF2B5EF4-FFF2-40B4-BE49-F238E27FC236}">
                <a16:creationId xmlns:a16="http://schemas.microsoft.com/office/drawing/2014/main" id="{033EC4E3-65F7-F9DC-E040-210046264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40" y="5642529"/>
            <a:ext cx="1299428" cy="9023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7736A3-5B03-0425-DC8E-FC524C3A621A}"/>
              </a:ext>
            </a:extLst>
          </p:cNvPr>
          <p:cNvSpPr txBox="1">
            <a:spLocks/>
          </p:cNvSpPr>
          <p:nvPr/>
        </p:nvSpPr>
        <p:spPr>
          <a:xfrm>
            <a:off x="5065961" y="6425646"/>
            <a:ext cx="2060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solidFill>
                  <a:schemeClr val="tx1">
                    <a:lumMod val="50000"/>
                    <a:lumOff val="50000"/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www.harvesters.org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5ACAFD-2B70-C59A-76F9-62942F75AE5E}"/>
              </a:ext>
            </a:extLst>
          </p:cNvPr>
          <p:cNvSpPr txBox="1"/>
          <p:nvPr/>
        </p:nvSpPr>
        <p:spPr>
          <a:xfrm>
            <a:off x="824485" y="2703620"/>
            <a:ext cx="3674534" cy="25853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bg2">
                    <a:lumMod val="25000"/>
                  </a:schemeClr>
                </a:solidFill>
                <a:latin typeface="Arial"/>
                <a:ea typeface="+mn-lt"/>
                <a:cs typeface="Arial"/>
              </a:rPr>
              <a:t>Harvesters distributes the acquired food to:</a:t>
            </a:r>
          </a:p>
          <a:p>
            <a:endParaRPr lang="en-US">
              <a:solidFill>
                <a:schemeClr val="bg2">
                  <a:lumMod val="25000"/>
                </a:schemeClr>
              </a:solidFill>
              <a:latin typeface="Arial"/>
              <a:ea typeface="+mn-lt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2">
                    <a:lumMod val="25000"/>
                  </a:schemeClr>
                </a:solidFill>
                <a:latin typeface="Arial"/>
                <a:ea typeface="+mn-lt"/>
                <a:cs typeface="Arial"/>
              </a:rPr>
              <a:t>Pantries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2">
                    <a:lumMod val="25000"/>
                  </a:schemeClr>
                </a:solidFill>
                <a:latin typeface="Arial"/>
                <a:ea typeface="+mn-lt"/>
                <a:cs typeface="Arial"/>
              </a:rPr>
              <a:t>Kitchens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2">
                    <a:lumMod val="25000"/>
                  </a:schemeClr>
                </a:solidFill>
                <a:latin typeface="Arial"/>
                <a:ea typeface="+mn-lt"/>
                <a:cs typeface="Arial"/>
              </a:rPr>
              <a:t>Shelters</a:t>
            </a:r>
            <a:endParaRPr lang="en-US">
              <a:solidFill>
                <a:srgbClr val="3B3838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2">
                    <a:lumMod val="25000"/>
                  </a:schemeClr>
                </a:solidFill>
                <a:latin typeface="Arial"/>
                <a:ea typeface="+mn-lt"/>
                <a:cs typeface="Arial"/>
              </a:rPr>
              <a:t>Child Meal Programs</a:t>
            </a:r>
            <a:endParaRPr lang="en-US">
              <a:solidFill>
                <a:schemeClr val="bg2">
                  <a:lumMod val="25000"/>
                </a:schemeClr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2">
                    <a:lumMod val="25000"/>
                  </a:schemeClr>
                </a:solidFill>
                <a:latin typeface="Arial"/>
                <a:ea typeface="+mn-lt"/>
                <a:cs typeface="Arial"/>
              </a:rPr>
              <a:t>Mobile Distributions</a:t>
            </a:r>
            <a:endParaRPr lang="en-US"/>
          </a:p>
          <a:p>
            <a:pPr algn="ctr"/>
            <a:endParaRPr lang="en-US">
              <a:solidFill>
                <a:schemeClr val="bg2">
                  <a:lumMod val="2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" name="Picture 2" descr="A pie chart of food">
            <a:extLst>
              <a:ext uri="{FF2B5EF4-FFF2-40B4-BE49-F238E27FC236}">
                <a16:creationId xmlns:a16="http://schemas.microsoft.com/office/drawing/2014/main" id="{FBAAA16C-518E-FAB0-B3D1-C7884CB23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620" y="1853662"/>
            <a:ext cx="5199617" cy="453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5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CA6909-8C38-C223-4719-D323531DD3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031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F1A2E9-6A98-3B7E-62E0-0D2470D5681C}"/>
              </a:ext>
            </a:extLst>
          </p:cNvPr>
          <p:cNvSpPr/>
          <p:nvPr/>
        </p:nvSpPr>
        <p:spPr>
          <a:xfrm>
            <a:off x="7084194" y="424004"/>
            <a:ext cx="5107806" cy="5861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</a:t>
            </a:r>
          </a:p>
        </p:txBody>
      </p:sp>
      <p:pic>
        <p:nvPicPr>
          <p:cNvPr id="9" name="Picture 8" descr="A logo of a wheat harvest&#10;&#10;Description automatically generated with medium confidence">
            <a:extLst>
              <a:ext uri="{FF2B5EF4-FFF2-40B4-BE49-F238E27FC236}">
                <a16:creationId xmlns:a16="http://schemas.microsoft.com/office/drawing/2014/main" id="{C742FD77-7FA7-B02D-A395-0DAFE5E3C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711" y="5816702"/>
            <a:ext cx="1299428" cy="9023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E97FCA-F593-225E-8CD9-1CA89EF4B91E}"/>
              </a:ext>
            </a:extLst>
          </p:cNvPr>
          <p:cNvSpPr txBox="1"/>
          <p:nvPr/>
        </p:nvSpPr>
        <p:spPr>
          <a:xfrm>
            <a:off x="764517" y="1562186"/>
            <a:ext cx="6069330" cy="27238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>
                <a:solidFill>
                  <a:schemeClr val="bg1"/>
                </a:solidFill>
                <a:latin typeface="Arial"/>
                <a:cs typeface="Arial"/>
              </a:rPr>
              <a:t>1 in 7 people in our service area currently experiences food insecurity. </a:t>
            </a:r>
            <a:br>
              <a:rPr lang="en-US" sz="19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9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>
                <a:solidFill>
                  <a:schemeClr val="bg1"/>
                </a:solidFill>
                <a:latin typeface="Arial"/>
                <a:cs typeface="Arial"/>
              </a:rPr>
              <a:t>1 in 6 children is at risk of hunger.</a:t>
            </a:r>
            <a:br>
              <a:rPr lang="en-US" sz="19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9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percent of households served have incomes</a:t>
            </a:r>
            <a:br>
              <a:rPr lang="en-US" sz="1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$25,000 or less.</a:t>
            </a:r>
            <a:br>
              <a:rPr lang="en-US" sz="1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108 billion pounds of food are wasted each year.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736863-F822-A862-0FC3-18E43A962D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9" t="8750" r="16872" b="12010"/>
          <a:stretch/>
        </p:blipFill>
        <p:spPr>
          <a:xfrm>
            <a:off x="7604761" y="917989"/>
            <a:ext cx="4587239" cy="48738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CDAF25-9D62-6A0D-66C5-4448EC8E0381}"/>
              </a:ext>
            </a:extLst>
          </p:cNvPr>
          <p:cNvSpPr txBox="1"/>
          <p:nvPr/>
        </p:nvSpPr>
        <p:spPr>
          <a:xfrm>
            <a:off x="546563" y="528311"/>
            <a:ext cx="8938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Stark Reality:</a:t>
            </a:r>
          </a:p>
        </p:txBody>
      </p:sp>
    </p:spTree>
    <p:extLst>
      <p:ext uri="{BB962C8B-B14F-4D97-AF65-F5344CB8AC3E}">
        <p14:creationId xmlns:p14="http://schemas.microsoft.com/office/powerpoint/2010/main" val="1740696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8B30D3-C21B-5530-07AD-94E6DFEAC36F}"/>
              </a:ext>
            </a:extLst>
          </p:cNvPr>
          <p:cNvSpPr/>
          <p:nvPr/>
        </p:nvSpPr>
        <p:spPr>
          <a:xfrm>
            <a:off x="-10048" y="645212"/>
            <a:ext cx="11535508" cy="3004457"/>
          </a:xfrm>
          <a:prstGeom prst="rect">
            <a:avLst/>
          </a:prstGeom>
          <a:solidFill>
            <a:srgbClr val="E031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D81AB2-D65F-B3E8-7468-66CC410C0F4B}"/>
              </a:ext>
            </a:extLst>
          </p:cNvPr>
          <p:cNvSpPr txBox="1"/>
          <p:nvPr/>
        </p:nvSpPr>
        <p:spPr>
          <a:xfrm>
            <a:off x="587828" y="748205"/>
            <a:ext cx="8938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bg1">
                    <a:alpha val="7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We Serve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C1B7D-0838-BE99-295E-AB704BB50EE5}"/>
              </a:ext>
            </a:extLst>
          </p:cNvPr>
          <p:cNvSpPr txBox="1"/>
          <p:nvPr/>
        </p:nvSpPr>
        <p:spPr>
          <a:xfrm>
            <a:off x="587828" y="4465277"/>
            <a:ext cx="208132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 are Seniors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F68EA4-E297-35AC-2A9E-E8224D335E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301" r="8724" b="55345"/>
          <a:stretch/>
        </p:blipFill>
        <p:spPr>
          <a:xfrm>
            <a:off x="587828" y="1948534"/>
            <a:ext cx="2230017" cy="23906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9B98CC-42EF-174C-14F9-69600F95C9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8" r="24355"/>
          <a:stretch/>
        </p:blipFill>
        <p:spPr>
          <a:xfrm>
            <a:off x="3108409" y="1948534"/>
            <a:ext cx="2230017" cy="23906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812670-56BA-363B-4440-8314597FFC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5" t="7326" r="9699" b="10744"/>
          <a:stretch/>
        </p:blipFill>
        <p:spPr>
          <a:xfrm>
            <a:off x="5628990" y="1951717"/>
            <a:ext cx="2230017" cy="23906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F0FC26-1F30-EF32-EC8B-D0226220DD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4" t="19623" r="23295" b="32833"/>
          <a:stretch/>
        </p:blipFill>
        <p:spPr>
          <a:xfrm>
            <a:off x="8149570" y="1948534"/>
            <a:ext cx="2230017" cy="23906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6EC751B-1294-6EDB-0024-EB048F011873}"/>
              </a:ext>
            </a:extLst>
          </p:cNvPr>
          <p:cNvSpPr txBox="1"/>
          <p:nvPr/>
        </p:nvSpPr>
        <p:spPr>
          <a:xfrm>
            <a:off x="3108409" y="4463522"/>
            <a:ext cx="223001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35% are Children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5F63E6-1A71-736F-1EDF-854468425232}"/>
              </a:ext>
            </a:extLst>
          </p:cNvPr>
          <p:cNvSpPr txBox="1"/>
          <p:nvPr/>
        </p:nvSpPr>
        <p:spPr>
          <a:xfrm>
            <a:off x="5628991" y="4463521"/>
            <a:ext cx="223001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61% have at least one adult who has worked in the last year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256F4E-4273-BB5E-5D06-BF8F8C25C18D}"/>
              </a:ext>
            </a:extLst>
          </p:cNvPr>
          <p:cNvSpPr txBox="1"/>
          <p:nvPr/>
        </p:nvSpPr>
        <p:spPr>
          <a:xfrm>
            <a:off x="8180194" y="4463521"/>
            <a:ext cx="2230016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9% are living in temporary housing or are houseless</a:t>
            </a:r>
          </a:p>
        </p:txBody>
      </p:sp>
      <p:pic>
        <p:nvPicPr>
          <p:cNvPr id="17" name="Picture 16" descr="A logo of a wheat harvest&#10;&#10;Description automatically generated with medium confidence">
            <a:extLst>
              <a:ext uri="{FF2B5EF4-FFF2-40B4-BE49-F238E27FC236}">
                <a16:creationId xmlns:a16="http://schemas.microsoft.com/office/drawing/2014/main" id="{FB72E607-F82F-C906-AC35-D9D2A947B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032" y="5642530"/>
            <a:ext cx="1299428" cy="90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485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y xmlns="c099cbc9-6b59-4cda-bb11-aa6fec53cc06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E0805FFADCD0439E2A5F830488C650" ma:contentTypeVersion="11" ma:contentTypeDescription="Create a new document." ma:contentTypeScope="" ma:versionID="2c0688bd8df05e6587321407b8629e5f">
  <xsd:schema xmlns:xsd="http://www.w3.org/2001/XMLSchema" xmlns:xs="http://www.w3.org/2001/XMLSchema" xmlns:p="http://schemas.microsoft.com/office/2006/metadata/properties" xmlns:ns2="c099cbc9-6b59-4cda-bb11-aa6fec53cc06" xmlns:ns3="1a5d78a7-06fb-4d78-b1eb-44091d614b0a" targetNamespace="http://schemas.microsoft.com/office/2006/metadata/properties" ma:root="true" ma:fieldsID="06d13ba9987175e2a727b86d015c8ecd" ns2:_="" ns3:_="">
    <xsd:import namespace="c099cbc9-6b59-4cda-bb11-aa6fec53cc06"/>
    <xsd:import namespace="1a5d78a7-06fb-4d78-b1eb-44091d614b0a"/>
    <xsd:element name="properties">
      <xsd:complexType>
        <xsd:sequence>
          <xsd:element name="documentManagement">
            <xsd:complexType>
              <xsd:all>
                <xsd:element ref="ns2:Category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99cbc9-6b59-4cda-bb11-aa6fec53cc06" elementFormDefault="qualified">
    <xsd:import namespace="http://schemas.microsoft.com/office/2006/documentManagement/types"/>
    <xsd:import namespace="http://schemas.microsoft.com/office/infopath/2007/PartnerControls"/>
    <xsd:element name="Category" ma:index="4" ma:displayName="Category" ma:format="Dropdown" ma:internalName="Category" ma:readOnly="false">
      <xsd:simpleType>
        <xsd:restriction base="dms:Choice">
          <xsd:enumeration value="Acquisition"/>
          <xsd:enumeration value="Administration"/>
          <xsd:enumeration value="Agency Relations"/>
          <xsd:enumeration value="All Departments"/>
          <xsd:enumeration value="Americorps"/>
          <xsd:enumeration value="Annual Giving"/>
          <xsd:enumeration value="Backsnack Program"/>
          <xsd:enumeration value="Board of Directors"/>
          <xsd:enumeration value="Communications"/>
          <xsd:enumeration value="Community Outreach"/>
          <xsd:enumeration value="Customer Care"/>
          <xsd:enumeration value="Disaster Relief"/>
          <xsd:enumeration value="Distribution"/>
          <xsd:enumeration value="Executive"/>
          <xsd:enumeration value="Facilities"/>
          <xsd:enumeration value="Finance"/>
          <xsd:enumeration value="Finance - Budget"/>
          <xsd:enumeration value="Food and Fund Drives"/>
          <xsd:enumeration value="Fund Development"/>
          <xsd:enumeration value="Grants"/>
          <xsd:enumeration value="Human Resources"/>
          <xsd:enumeration value="Information Technology"/>
          <xsd:enumeration value="Inventory Control"/>
          <xsd:enumeration value="Kids Café"/>
          <xsd:enumeration value="Leadership Teams"/>
          <xsd:enumeration value="Major Gifts"/>
          <xsd:enumeration value="Nutrition Services"/>
          <xsd:enumeration value="Operations"/>
          <xsd:enumeration value="Planning"/>
          <xsd:enumeration value="Programs"/>
          <xsd:enumeration value="Prospect Research"/>
          <xsd:enumeration value="Public Policy"/>
          <xsd:enumeration value="Quality Assurance"/>
          <xsd:enumeration value="Resource Development"/>
          <xsd:enumeration value="Safety Committee"/>
          <xsd:enumeration value="Sanitation Team"/>
          <xsd:enumeration value="Security Committee"/>
          <xsd:enumeration value="Special Events"/>
          <xsd:enumeration value="Striving for Excellence"/>
          <xsd:enumeration value="Transportation"/>
          <xsd:enumeration value="Volunteer Outreach Center"/>
          <xsd:enumeration value="Volunteer Services"/>
          <xsd:enumeration value="Warehouse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5d78a7-06fb-4d78-b1eb-44091d614b0a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DDD932-CA1D-4FEE-98BB-25B635DD989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42124BA-826D-4449-93FD-BE937696734D}">
  <ds:schemaRefs>
    <ds:schemaRef ds:uri="http://schemas.microsoft.com/office/2006/metadata/properties"/>
    <ds:schemaRef ds:uri="http://schemas.microsoft.com/office/infopath/2007/PartnerControls"/>
    <ds:schemaRef ds:uri="c099cbc9-6b59-4cda-bb11-aa6fec53cc06"/>
  </ds:schemaRefs>
</ds:datastoreItem>
</file>

<file path=customXml/itemProps3.xml><?xml version="1.0" encoding="utf-8"?>
<ds:datastoreItem xmlns:ds="http://schemas.openxmlformats.org/officeDocument/2006/customXml" ds:itemID="{E8DA4CEB-3EB1-4613-864A-357CDFBCE0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099cbc9-6b59-4cda-bb11-aa6fec53cc06"/>
    <ds:schemaRef ds:uri="1a5d78a7-06fb-4d78-b1eb-44091d614b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bf40b263-4d63-406f-af82-4d5a57b97758}" enabled="1" method="Standard" siteId="{a2ef59a7-8cd9-4644-942a-6f1c496b2b30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Collins-Hull</dc:creator>
  <cp:revision>31</cp:revision>
  <dcterms:created xsi:type="dcterms:W3CDTF">2023-10-12T18:19:11Z</dcterms:created>
  <dcterms:modified xsi:type="dcterms:W3CDTF">2026-06-02T15:20:00Z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0x0101004AE0805FFADCD0439E2A5F830488C650</vt:lpwstr>
  </property>
</Properties>
</file>